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9" r:id="rId34"/>
    <p:sldId id="290" r:id="rId35"/>
    <p:sldId id="291" r:id="rId36"/>
    <p:sldId id="292" r:id="rId37"/>
    <p:sldId id="293" r:id="rId38"/>
    <p:sldId id="294" r:id="rId39"/>
    <p:sldId id="295" r:id="rId4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4A6E725-353D-4004-8759-DB884D331AF8}">
  <a:tblStyle styleId="{94A6E725-353D-4004-8759-DB884D331AF8}" styleName="Table_0">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21" d="100"/>
          <a:sy n="121"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91425" rIns="91425" bIns="91425" anchor="t" anchorCtr="0"/>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C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9b4393b34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9b4393b34_0_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g29b4393b34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9b4393b34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9b4393b34_0_2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g29b4393b34_0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CA"/>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 name="Google Shape;12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2: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ad3d3255d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2ad3d3255d_0_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2ad3d3255d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0: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4576afdf91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4576afdf91_0_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4576afdf91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2: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ad3d3255d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2ad3d3255d_0_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g2ad3d3255d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256" name="Google Shape;25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263" name="Google Shape;26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269" name="Google Shape;269;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274" name="Google Shape;27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6" name="Google Shape;28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3" name="Google Shape;29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0: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3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32: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 name="Google Shape;32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3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2" name="Google Shape;34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3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3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4" name="Google Shape;35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3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5" name="Google Shape;36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3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1" name="Google Shape;371;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4573cb6d4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4573cb6d4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7" name="Google Shape;377;g4573cb6d43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CA"/>
              <a:t>39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91425" rIns="91425" bIns="91425" anchor="b" anchorCtr="0"/>
          <a:lstStyle>
            <a:lvl1pPr marL="0" marR="0" lvl="0" indent="0" algn="ctr" rtl="0">
              <a:lnSpc>
                <a:spcPct val="90000"/>
              </a:lnSpc>
              <a:spcBef>
                <a:spcPts val="0"/>
              </a:spcBef>
              <a:spcAft>
                <a:spcPts val="0"/>
              </a:spcAft>
              <a:buClr>
                <a:schemeClr val="dk1"/>
              </a:buClr>
              <a:buSzPts val="1400"/>
              <a:buFont typeface="Calibri"/>
              <a:buNone/>
              <a:defRPr sz="60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91425" rIns="91425" bIns="91425" anchor="t" anchorCtr="0"/>
          <a:lstStyle>
            <a:lvl1pPr marL="0" marR="0" lvl="0" indent="0" algn="ctr" rtl="0">
              <a:lnSpc>
                <a:spcPct val="90000"/>
              </a:lnSpc>
              <a:spcBef>
                <a:spcPts val="1000"/>
              </a:spcBef>
              <a:spcAft>
                <a:spcPts val="0"/>
              </a:spcAft>
              <a:buClr>
                <a:schemeClr val="dk1"/>
              </a:buClr>
              <a:buSzPts val="2800"/>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spcAft>
                <a:spcPts val="0"/>
              </a:spcAft>
              <a:buClr>
                <a:schemeClr val="dk1"/>
              </a:buClr>
              <a:buSzPts val="2400"/>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spcAft>
                <a:spcPts val="0"/>
              </a:spcAft>
              <a:buClr>
                <a:schemeClr val="dk1"/>
              </a:buClr>
              <a:buSzPts val="2000"/>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3"/>
          <p:cNvSpPr/>
          <p:nvPr/>
        </p:nvSpPr>
        <p:spPr>
          <a:xfrm>
            <a:off x="-100" y="6727600"/>
            <a:ext cx="12192000" cy="130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Font typeface="Calibri"/>
              <a:buNone/>
            </a:pPr>
            <a:endParaRPr sz="2400" b="0" i="0" u="none" strike="noStrike" cap="none">
              <a:solidFill>
                <a:schemeClr val="dk1"/>
              </a:solidFill>
              <a:latin typeface="Calibri"/>
              <a:ea typeface="Calibri"/>
              <a:cs typeface="Calibri"/>
              <a:sym typeface="Calibri"/>
            </a:endParaRPr>
          </a:p>
        </p:txBody>
      </p:sp>
      <p:sp>
        <p:nvSpPr>
          <p:cNvPr id="23" name="Google Shape;23;p3"/>
          <p:cNvSpPr txBox="1">
            <a:spLocks noGrp="1"/>
          </p:cNvSpPr>
          <p:nvPr>
            <p:ph type="title"/>
          </p:nvPr>
        </p:nvSpPr>
        <p:spPr>
          <a:xfrm>
            <a:off x="415600" y="593367"/>
            <a:ext cx="11360800" cy="9432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24" name="Google Shape;24;p3"/>
          <p:cNvSpPr txBox="1">
            <a:spLocks noGrp="1"/>
          </p:cNvSpPr>
          <p:nvPr>
            <p:ph type="body" idx="1"/>
          </p:nvPr>
        </p:nvSpPr>
        <p:spPr>
          <a:xfrm>
            <a:off x="415600" y="1688433"/>
            <a:ext cx="11360800" cy="44036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sldNum" idx="12"/>
          </p:nvPr>
        </p:nvSpPr>
        <p:spPr>
          <a:xfrm>
            <a:off x="11296609" y="6217621"/>
            <a:ext cx="731600" cy="52480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28" name="Google Shape;28;p4"/>
          <p:cNvSpPr txBox="1">
            <a:spLocks noGrp="1"/>
          </p:cNvSpPr>
          <p:nvPr>
            <p:ph type="body" idx="1"/>
          </p:nvPr>
        </p:nvSpPr>
        <p:spPr>
          <a:xfrm>
            <a:off x="838200" y="1825625"/>
            <a:ext cx="10515600" cy="435133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2"/>
        <p:cNvGrpSpPr/>
        <p:nvPr/>
      </p:nvGrpSpPr>
      <p:grpSpPr>
        <a:xfrm>
          <a:off x="0" y="0"/>
          <a:ext cx="0" cy="0"/>
          <a:chOff x="0" y="0"/>
          <a:chExt cx="0" cy="0"/>
        </a:xfrm>
      </p:grpSpPr>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1850" y="1709738"/>
            <a:ext cx="10515600" cy="2852737"/>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Calibri"/>
              <a:buNone/>
              <a:defRPr sz="60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38" name="Google Shape;38;p6"/>
          <p:cNvSpPr txBox="1">
            <a:spLocks noGrp="1"/>
          </p:cNvSpPr>
          <p:nvPr>
            <p:ph type="body" idx="1"/>
          </p:nvPr>
        </p:nvSpPr>
        <p:spPr>
          <a:xfrm>
            <a:off x="831850" y="4589463"/>
            <a:ext cx="10515600" cy="1500187"/>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rgbClr val="888888"/>
              </a:buClr>
              <a:buSzPts val="28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4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20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9" name="Google Shape;39;p6"/>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 name="Google Shape;40;p6"/>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7"/>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4" name="Google Shape;44;p7"/>
          <p:cNvSpPr txBox="1">
            <a:spLocks noGrp="1"/>
          </p:cNvSpPr>
          <p:nvPr>
            <p:ph type="body" idx="1"/>
          </p:nvPr>
        </p:nvSpPr>
        <p:spPr>
          <a:xfrm>
            <a:off x="838200" y="1825625"/>
            <a:ext cx="5181600" cy="435133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7"/>
          <p:cNvSpPr txBox="1">
            <a:spLocks noGrp="1"/>
          </p:cNvSpPr>
          <p:nvPr>
            <p:ph type="body" idx="2"/>
          </p:nvPr>
        </p:nvSpPr>
        <p:spPr>
          <a:xfrm>
            <a:off x="6172200" y="1825625"/>
            <a:ext cx="5181600" cy="435133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9788" y="365125"/>
            <a:ext cx="10515600" cy="1325563"/>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1" name="Google Shape;51;p8"/>
          <p:cNvSpPr txBox="1">
            <a:spLocks noGrp="1"/>
          </p:cNvSpPr>
          <p:nvPr>
            <p:ph type="body" idx="1"/>
          </p:nvPr>
        </p:nvSpPr>
        <p:spPr>
          <a:xfrm>
            <a:off x="839788" y="1681163"/>
            <a:ext cx="5157787" cy="823912"/>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1000"/>
              </a:spcBef>
              <a:spcAft>
                <a:spcPts val="0"/>
              </a:spcAft>
              <a:buClr>
                <a:schemeClr val="dk1"/>
              </a:buClr>
              <a:buSzPts val="28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2" name="Google Shape;52;p8"/>
          <p:cNvSpPr txBox="1">
            <a:spLocks noGrp="1"/>
          </p:cNvSpPr>
          <p:nvPr>
            <p:ph type="body" idx="2"/>
          </p:nvPr>
        </p:nvSpPr>
        <p:spPr>
          <a:xfrm>
            <a:off x="839788" y="2505075"/>
            <a:ext cx="5157787" cy="368458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body" idx="3"/>
          </p:nvPr>
        </p:nvSpPr>
        <p:spPr>
          <a:xfrm>
            <a:off x="6172200" y="1681163"/>
            <a:ext cx="5183188" cy="823912"/>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1000"/>
              </a:spcBef>
              <a:spcAft>
                <a:spcPts val="0"/>
              </a:spcAft>
              <a:buClr>
                <a:schemeClr val="dk1"/>
              </a:buClr>
              <a:buSzPts val="28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body" idx="4"/>
          </p:nvPr>
        </p:nvSpPr>
        <p:spPr>
          <a:xfrm>
            <a:off x="6172200" y="2505075"/>
            <a:ext cx="5183188" cy="368458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0" name="Google Shape;60;p9"/>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9"/>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2" name="Google Shape;6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839788" y="457200"/>
            <a:ext cx="3932237" cy="16002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Calibri"/>
              <a:buNone/>
              <a:defRPr sz="32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5" name="Google Shape;65;p10"/>
          <p:cNvSpPr txBox="1">
            <a:spLocks noGrp="1"/>
          </p:cNvSpPr>
          <p:nvPr>
            <p:ph type="body" idx="1"/>
          </p:nvPr>
        </p:nvSpPr>
        <p:spPr>
          <a:xfrm>
            <a:off x="5183188" y="987425"/>
            <a:ext cx="6172200" cy="4873625"/>
          </a:xfrm>
          <a:prstGeom prst="rect">
            <a:avLst/>
          </a:prstGeom>
          <a:noFill/>
          <a:ln>
            <a:noFill/>
          </a:ln>
        </p:spPr>
        <p:txBody>
          <a:bodyPr spcFirstLastPara="1" wrap="square" lIns="91425" tIns="91425" rIns="91425" bIns="91425" anchor="t" anchorCtr="0"/>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2"/>
          </p:nvPr>
        </p:nvSpPr>
        <p:spPr>
          <a:xfrm>
            <a:off x="839788" y="2057400"/>
            <a:ext cx="3932237" cy="3811588"/>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chemeClr val="dk1"/>
              </a:buClr>
              <a:buSzPts val="28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839788" y="457200"/>
            <a:ext cx="3932237" cy="16002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Calibri"/>
              <a:buNone/>
              <a:defRPr sz="32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2" name="Google Shape;72;p11"/>
          <p:cNvSpPr>
            <a:spLocks noGrp="1"/>
          </p:cNvSpPr>
          <p:nvPr>
            <p:ph type="pic" idx="2"/>
          </p:nvPr>
        </p:nvSpPr>
        <p:spPr>
          <a:xfrm>
            <a:off x="5183188" y="987425"/>
            <a:ext cx="6172200" cy="4873625"/>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chemeClr val="dk1"/>
              </a:buClr>
              <a:buSzPts val="1400"/>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SzPts val="1400"/>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SzPts val="1400"/>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body" idx="1"/>
          </p:nvPr>
        </p:nvSpPr>
        <p:spPr>
          <a:xfrm>
            <a:off x="839788" y="2057400"/>
            <a:ext cx="3932237" cy="3811588"/>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chemeClr val="dk1"/>
              </a:buClr>
              <a:buSzPts val="28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4" name="Google Shape;74;p11"/>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p11"/>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12"/>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9" name="Google Shape;79;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 name="Google Shape;81;p12"/>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 name="Google Shape;8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85" name="Google Shape;85;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4"/>
          <p:cNvSpPr txBox="1">
            <a:spLocks noGrp="1"/>
          </p:cNvSpPr>
          <p:nvPr>
            <p:ph type="ctrTitle"/>
          </p:nvPr>
        </p:nvSpPr>
        <p:spPr>
          <a:xfrm>
            <a:off x="1524000" y="439652"/>
            <a:ext cx="9144000" cy="11367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Font typeface="Calibri"/>
              <a:buNone/>
            </a:pPr>
            <a:r>
              <a:rPr lang="en-CA" sz="6000" b="0" i="0" u="none" strike="noStrike" cap="none">
                <a:solidFill>
                  <a:srgbClr val="0B5394"/>
                </a:solidFill>
                <a:latin typeface="Calibri"/>
                <a:ea typeface="Calibri"/>
                <a:cs typeface="Calibri"/>
                <a:sym typeface="Calibri"/>
              </a:rPr>
              <a:t>Plausible Reasoning</a:t>
            </a:r>
            <a:endParaRPr sz="6000" b="0" i="0" u="none" strike="noStrike" cap="none">
              <a:solidFill>
                <a:srgbClr val="0B5394"/>
              </a:solidFill>
              <a:latin typeface="Calibri"/>
              <a:ea typeface="Calibri"/>
              <a:cs typeface="Calibri"/>
              <a:sym typeface="Calibri"/>
            </a:endParaRPr>
          </a:p>
        </p:txBody>
      </p:sp>
      <p:sp>
        <p:nvSpPr>
          <p:cNvPr id="94" name="Google Shape;94;p14"/>
          <p:cNvSpPr txBox="1">
            <a:spLocks noGrp="1"/>
          </p:cNvSpPr>
          <p:nvPr>
            <p:ph type="subTitle" idx="1"/>
          </p:nvPr>
        </p:nvSpPr>
        <p:spPr>
          <a:xfrm>
            <a:off x="1524000" y="1676791"/>
            <a:ext cx="9144000" cy="16557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Font typeface="Arial"/>
              <a:buNone/>
            </a:pPr>
            <a:r>
              <a:rPr lang="en-CA" sz="2400" b="0" i="0" u="none" strike="noStrike" cap="none">
                <a:solidFill>
                  <a:schemeClr val="dk1"/>
                </a:solidFill>
                <a:latin typeface="Calibri"/>
                <a:ea typeface="Calibri"/>
                <a:cs typeface="Calibri"/>
                <a:sym typeface="Calibri"/>
              </a:rPr>
              <a:t>Based on the ideas of Nicholas Rescher</a:t>
            </a:r>
            <a:endParaRPr sz="2400" b="0" i="0" u="none" strike="noStrike" cap="none">
              <a:solidFill>
                <a:schemeClr val="dk1"/>
              </a:solidFill>
              <a:latin typeface="Calibri"/>
              <a:ea typeface="Calibri"/>
              <a:cs typeface="Calibri"/>
              <a:sym typeface="Calibri"/>
            </a:endParaRPr>
          </a:p>
          <a:p>
            <a:pPr marL="0" marR="0" lvl="0" indent="0" algn="ctr" rtl="0">
              <a:lnSpc>
                <a:spcPct val="90000"/>
              </a:lnSpc>
              <a:spcBef>
                <a:spcPts val="0"/>
              </a:spcBef>
              <a:spcAft>
                <a:spcPts val="0"/>
              </a:spcAft>
              <a:buClr>
                <a:schemeClr val="dk1"/>
              </a:buClr>
              <a:buFont typeface="Arial"/>
              <a:buNone/>
            </a:pPr>
            <a:r>
              <a:rPr lang="en-CA"/>
              <a:t>By: Douglas McManaman</a:t>
            </a:r>
            <a:endParaRPr/>
          </a:p>
        </p:txBody>
      </p:sp>
      <p:pic>
        <p:nvPicPr>
          <p:cNvPr id="95" name="Google Shape;95;p14" descr="Image result for Nicholas Rescher"/>
          <p:cNvPicPr preferRelativeResize="0"/>
          <p:nvPr/>
        </p:nvPicPr>
        <p:blipFill rotWithShape="1">
          <a:blip r:embed="rId3">
            <a:alphaModFix/>
          </a:blip>
          <a:srcRect/>
          <a:stretch/>
        </p:blipFill>
        <p:spPr>
          <a:xfrm>
            <a:off x="4569174" y="2745005"/>
            <a:ext cx="3053650" cy="3355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15"/>
          <p:cNvPicPr preferRelativeResize="0"/>
          <p:nvPr/>
        </p:nvPicPr>
        <p:blipFill>
          <a:blip r:embed="rId3">
            <a:alphaModFix/>
          </a:blip>
          <a:stretch>
            <a:fillRect/>
          </a:stretch>
        </p:blipFill>
        <p:spPr>
          <a:xfrm>
            <a:off x="152400" y="152400"/>
            <a:ext cx="6727875" cy="6607576"/>
          </a:xfrm>
          <a:prstGeom prst="rect">
            <a:avLst/>
          </a:prstGeom>
          <a:noFill/>
          <a:ln>
            <a:noFill/>
          </a:ln>
        </p:spPr>
      </p:pic>
      <p:sp>
        <p:nvSpPr>
          <p:cNvPr id="102" name="Google Shape;102;p15"/>
          <p:cNvSpPr txBox="1"/>
          <p:nvPr/>
        </p:nvSpPr>
        <p:spPr>
          <a:xfrm>
            <a:off x="2388475" y="510975"/>
            <a:ext cx="2127000" cy="7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CA"/>
              <a:t>{p → q; p; ~q; r; ~r ↔ p} </a:t>
            </a:r>
            <a:endParaRPr/>
          </a:p>
        </p:txBody>
      </p:sp>
      <p:sp>
        <p:nvSpPr>
          <p:cNvPr id="103" name="Google Shape;103;p15"/>
          <p:cNvSpPr txBox="1"/>
          <p:nvPr/>
        </p:nvSpPr>
        <p:spPr>
          <a:xfrm>
            <a:off x="4361100" y="1309575"/>
            <a:ext cx="2174700" cy="7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CA"/>
              <a:t>{[(</a:t>
            </a:r>
            <a:r>
              <a:rPr lang="en-CA">
                <a:solidFill>
                  <a:schemeClr val="dk1"/>
                </a:solidFill>
              </a:rPr>
              <a:t>p → q) &amp; r]; q; ~p}</a:t>
            </a:r>
            <a:endParaRPr/>
          </a:p>
        </p:txBody>
      </p:sp>
      <p:sp>
        <p:nvSpPr>
          <p:cNvPr id="104" name="Google Shape;104;p15"/>
          <p:cNvSpPr txBox="1"/>
          <p:nvPr/>
        </p:nvSpPr>
        <p:spPr>
          <a:xfrm>
            <a:off x="4907700" y="2257775"/>
            <a:ext cx="1628100" cy="7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CA"/>
              <a:t>I hate Donald</a:t>
            </a:r>
            <a:endParaRPr/>
          </a:p>
          <a:p>
            <a:pPr marL="0" lvl="0" indent="0" algn="l" rtl="0">
              <a:spcBef>
                <a:spcPts val="0"/>
              </a:spcBef>
              <a:spcAft>
                <a:spcPts val="0"/>
              </a:spcAft>
              <a:buNone/>
            </a:pPr>
            <a:r>
              <a:rPr lang="en-CA"/>
              <a:t>Trump; he has</a:t>
            </a:r>
            <a:endParaRPr/>
          </a:p>
          <a:p>
            <a:pPr marL="0" lvl="0" indent="0" algn="l" rtl="0">
              <a:spcBef>
                <a:spcPts val="0"/>
              </a:spcBef>
              <a:spcAft>
                <a:spcPts val="0"/>
              </a:spcAft>
              <a:buNone/>
            </a:pPr>
            <a:r>
              <a:rPr lang="en-CA"/>
              <a:t>no impulse </a:t>
            </a:r>
            <a:endParaRPr/>
          </a:p>
          <a:p>
            <a:pPr marL="0" lvl="0" indent="0" algn="l" rtl="0">
              <a:spcBef>
                <a:spcPts val="0"/>
              </a:spcBef>
              <a:spcAft>
                <a:spcPts val="0"/>
              </a:spcAft>
              <a:buNone/>
            </a:pPr>
            <a:r>
              <a:rPr lang="en-CA"/>
              <a:t>control</a:t>
            </a:r>
            <a:endParaRPr/>
          </a:p>
        </p:txBody>
      </p:sp>
      <p:sp>
        <p:nvSpPr>
          <p:cNvPr id="105" name="Google Shape;105;p15"/>
          <p:cNvSpPr txBox="1"/>
          <p:nvPr/>
        </p:nvSpPr>
        <p:spPr>
          <a:xfrm>
            <a:off x="1437850" y="1384375"/>
            <a:ext cx="1806300" cy="7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CA">
                <a:solidFill>
                  <a:srgbClr val="EFEFEF"/>
                </a:solidFill>
              </a:rPr>
              <a:t>When I saw that</a:t>
            </a:r>
            <a:endParaRPr>
              <a:solidFill>
                <a:srgbClr val="EFEFEF"/>
              </a:solidFill>
            </a:endParaRPr>
          </a:p>
          <a:p>
            <a:pPr marL="0" lvl="0" indent="0" algn="l" rtl="0">
              <a:spcBef>
                <a:spcPts val="0"/>
              </a:spcBef>
              <a:spcAft>
                <a:spcPts val="0"/>
              </a:spcAft>
              <a:buNone/>
            </a:pPr>
            <a:r>
              <a:rPr lang="en-CA">
                <a:solidFill>
                  <a:srgbClr val="EFEFEF"/>
                </a:solidFill>
              </a:rPr>
              <a:t>motorcade, I </a:t>
            </a:r>
            <a:endParaRPr>
              <a:solidFill>
                <a:srgbClr val="EFEFEF"/>
              </a:solidFill>
            </a:endParaRPr>
          </a:p>
          <a:p>
            <a:pPr marL="0" lvl="0" indent="0" algn="l" rtl="0">
              <a:spcBef>
                <a:spcPts val="0"/>
              </a:spcBef>
              <a:spcAft>
                <a:spcPts val="0"/>
              </a:spcAft>
              <a:buNone/>
            </a:pPr>
            <a:r>
              <a:rPr lang="en-CA">
                <a:solidFill>
                  <a:srgbClr val="EFEFEF"/>
                </a:solidFill>
              </a:rPr>
              <a:t>couldn’t help but</a:t>
            </a:r>
            <a:endParaRPr>
              <a:solidFill>
                <a:srgbClr val="EFEFEF"/>
              </a:solidFill>
            </a:endParaRPr>
          </a:p>
          <a:p>
            <a:pPr marL="0" lvl="0" indent="0" algn="l" rtl="0">
              <a:spcBef>
                <a:spcPts val="0"/>
              </a:spcBef>
              <a:spcAft>
                <a:spcPts val="0"/>
              </a:spcAft>
              <a:buNone/>
            </a:pPr>
            <a:r>
              <a:rPr lang="en-CA">
                <a:solidFill>
                  <a:srgbClr val="EFEFEF"/>
                </a:solidFill>
              </a:rPr>
              <a:t>give him the</a:t>
            </a:r>
            <a:endParaRPr>
              <a:solidFill>
                <a:srgbClr val="EFEFEF"/>
              </a:solidFill>
            </a:endParaRPr>
          </a:p>
          <a:p>
            <a:pPr marL="0" lvl="0" indent="0" algn="l" rtl="0">
              <a:spcBef>
                <a:spcPts val="0"/>
              </a:spcBef>
              <a:spcAft>
                <a:spcPts val="0"/>
              </a:spcAft>
              <a:buNone/>
            </a:pPr>
            <a:r>
              <a:rPr lang="en-CA">
                <a:solidFill>
                  <a:srgbClr val="EFEFEF"/>
                </a:solidFill>
              </a:rPr>
              <a:t>finger.</a:t>
            </a:r>
            <a:endParaRPr>
              <a:solidFill>
                <a:srgbClr val="EFEFEF"/>
              </a:solidFill>
            </a:endParaRPr>
          </a:p>
        </p:txBody>
      </p:sp>
      <p:sp>
        <p:nvSpPr>
          <p:cNvPr id="106" name="Google Shape;106;p15"/>
          <p:cNvSpPr txBox="1"/>
          <p:nvPr/>
        </p:nvSpPr>
        <p:spPr>
          <a:xfrm>
            <a:off x="6963450" y="510975"/>
            <a:ext cx="4016400" cy="7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CA" sz="2400"/>
              <a:t>There is a plethora of data in our minds, and much</a:t>
            </a:r>
            <a:endParaRPr sz="2400"/>
          </a:p>
          <a:p>
            <a:pPr marL="0" lvl="0" indent="0" algn="l" rtl="0">
              <a:spcBef>
                <a:spcPts val="0"/>
              </a:spcBef>
              <a:spcAft>
                <a:spcPts val="0"/>
              </a:spcAft>
              <a:buNone/>
            </a:pPr>
            <a:r>
              <a:rPr lang="en-CA" sz="2400"/>
              <a:t>of it is inconsistent.</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CA" sz="2400"/>
              <a:t>Consistent thinking is about bringing consistency to that data. </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16"/>
          <p:cNvPicPr preferRelativeResize="0"/>
          <p:nvPr/>
        </p:nvPicPr>
        <p:blipFill>
          <a:blip r:embed="rId3">
            <a:alphaModFix/>
          </a:blip>
          <a:stretch>
            <a:fillRect/>
          </a:stretch>
        </p:blipFill>
        <p:spPr>
          <a:xfrm>
            <a:off x="152400" y="152400"/>
            <a:ext cx="5534025" cy="5715000"/>
          </a:xfrm>
          <a:prstGeom prst="rect">
            <a:avLst/>
          </a:prstGeom>
          <a:noFill/>
          <a:ln>
            <a:noFill/>
          </a:ln>
        </p:spPr>
      </p:pic>
      <p:sp>
        <p:nvSpPr>
          <p:cNvPr id="113" name="Google Shape;113;p16"/>
          <p:cNvSpPr txBox="1"/>
          <p:nvPr/>
        </p:nvSpPr>
        <p:spPr>
          <a:xfrm rot="1292955">
            <a:off x="4917577" y="1778862"/>
            <a:ext cx="2999993" cy="94627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CA" sz="2400" b="1">
                <a:solidFill>
                  <a:schemeClr val="dk1"/>
                </a:solidFill>
              </a:rPr>
              <a:t> p;  </a:t>
            </a:r>
            <a:r>
              <a:rPr lang="en-CA" sz="2400" b="1">
                <a:solidFill>
                  <a:schemeClr val="accent1"/>
                </a:solidFill>
              </a:rPr>
              <a:t>~r ↔ p</a:t>
            </a:r>
            <a:r>
              <a:rPr lang="en-CA" sz="2400" b="1">
                <a:solidFill>
                  <a:schemeClr val="dk1"/>
                </a:solidFill>
              </a:rPr>
              <a:t>; </a:t>
            </a:r>
            <a:r>
              <a:rPr lang="en-CA" sz="2400" b="1">
                <a:solidFill>
                  <a:srgbClr val="980000"/>
                </a:solidFill>
              </a:rPr>
              <a:t>~q</a:t>
            </a:r>
            <a:endParaRPr sz="2400" b="1">
              <a:solidFill>
                <a:srgbClr val="980000"/>
              </a:solidFill>
            </a:endParaRPr>
          </a:p>
        </p:txBody>
      </p:sp>
      <p:cxnSp>
        <p:nvCxnSpPr>
          <p:cNvPr id="114" name="Google Shape;114;p16"/>
          <p:cNvCxnSpPr>
            <a:endCxn id="113" idx="1"/>
          </p:cNvCxnSpPr>
          <p:nvPr/>
        </p:nvCxnSpPr>
        <p:spPr>
          <a:xfrm>
            <a:off x="3469924" y="1414250"/>
            <a:ext cx="1552500" cy="286800"/>
          </a:xfrm>
          <a:prstGeom prst="curvedConnector3">
            <a:avLst>
              <a:gd name="adj1" fmla="val 44406"/>
            </a:avLst>
          </a:prstGeom>
          <a:noFill/>
          <a:ln w="9525" cap="flat" cmpd="sng">
            <a:solidFill>
              <a:schemeClr val="dk2"/>
            </a:solidFill>
            <a:prstDash val="solid"/>
            <a:round/>
            <a:headEnd type="none" w="med" len="med"/>
            <a:tailEnd type="none" w="med" len="med"/>
          </a:ln>
        </p:spPr>
      </p:cxnSp>
      <p:sp>
        <p:nvSpPr>
          <p:cNvPr id="115" name="Google Shape;115;p16"/>
          <p:cNvSpPr txBox="1"/>
          <p:nvPr/>
        </p:nvSpPr>
        <p:spPr>
          <a:xfrm>
            <a:off x="1449750" y="213875"/>
            <a:ext cx="6844500" cy="7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CA" sz="2400" b="1">
                <a:solidFill>
                  <a:srgbClr val="980000"/>
                </a:solidFill>
              </a:rPr>
              <a:t>Bringing order to the mind is about discarding inconsistent data</a:t>
            </a:r>
            <a:endParaRPr sz="2400" b="1">
              <a:solidFill>
                <a:srgbClr val="98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7"/>
          <p:cNvSpPr txBox="1">
            <a:spLocks noGrp="1"/>
          </p:cNvSpPr>
          <p:nvPr>
            <p:ph type="title"/>
          </p:nvPr>
        </p:nvSpPr>
        <p:spPr>
          <a:xfrm>
            <a:off x="415600" y="229067"/>
            <a:ext cx="11360700" cy="9432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66CC"/>
              </a:buClr>
              <a:buFont typeface="Calibri"/>
              <a:buNone/>
            </a:pPr>
            <a:r>
              <a:rPr lang="en-CA" sz="4400" b="0" i="0" u="none" strike="noStrike" cap="none">
                <a:solidFill>
                  <a:srgbClr val="0066CC"/>
                </a:solidFill>
                <a:latin typeface="Calibri"/>
                <a:ea typeface="Calibri"/>
                <a:cs typeface="Calibri"/>
                <a:sym typeface="Calibri"/>
              </a:rPr>
              <a:t>Plausibility Reasoning</a:t>
            </a:r>
            <a:endParaRPr sz="4400" b="0" i="0" u="none" strike="noStrike" cap="none">
              <a:solidFill>
                <a:srgbClr val="0066CC"/>
              </a:solidFill>
              <a:latin typeface="Calibri"/>
              <a:ea typeface="Calibri"/>
              <a:cs typeface="Calibri"/>
              <a:sym typeface="Calibri"/>
            </a:endParaRPr>
          </a:p>
        </p:txBody>
      </p:sp>
      <p:sp>
        <p:nvSpPr>
          <p:cNvPr id="121" name="Google Shape;121;p17"/>
          <p:cNvSpPr txBox="1">
            <a:spLocks noGrp="1"/>
          </p:cNvSpPr>
          <p:nvPr>
            <p:ph type="body" idx="1"/>
          </p:nvPr>
        </p:nvSpPr>
        <p:spPr>
          <a:xfrm>
            <a:off x="415550" y="1227208"/>
            <a:ext cx="11360700" cy="4403700"/>
          </a:xfrm>
          <a:prstGeom prst="rect">
            <a:avLst/>
          </a:prstGeom>
          <a:noFill/>
          <a:ln>
            <a:noFill/>
          </a:ln>
        </p:spPr>
        <p:txBody>
          <a:bodyPr spcFirstLastPara="1" wrap="square" lIns="91425" tIns="91425" rIns="91425" bIns="91425" anchor="t" anchorCtr="0">
            <a:noAutofit/>
          </a:bodyPr>
          <a:lstStyle/>
          <a:p>
            <a:pPr marL="0" marR="0" lvl="0" indent="0" algn="l" rtl="0">
              <a:lnSpc>
                <a:spcPct val="80000"/>
              </a:lnSpc>
              <a:spcBef>
                <a:spcPts val="0"/>
              </a:spcBef>
              <a:spcAft>
                <a:spcPts val="0"/>
              </a:spcAft>
              <a:buClr>
                <a:schemeClr val="dk1"/>
              </a:buClr>
              <a:buFont typeface="Arial"/>
              <a:buNone/>
            </a:pPr>
            <a:r>
              <a:rPr lang="en-CA" sz="2590" b="0" i="0" u="none" strike="noStrike" cap="none">
                <a:solidFill>
                  <a:schemeClr val="dk1"/>
                </a:solidFill>
                <a:latin typeface="Calibri"/>
                <a:ea typeface="Calibri"/>
                <a:cs typeface="Calibri"/>
                <a:sym typeface="Calibri"/>
              </a:rPr>
              <a:t>Plausibility is fundamentally about reliability </a:t>
            </a:r>
            <a:r>
              <a:rPr lang="en-CA" sz="2590" b="0" i="0" u="none" strike="noStrike" cap="none">
                <a:solidFill>
                  <a:srgbClr val="800000"/>
                </a:solidFill>
                <a:latin typeface="Calibri"/>
                <a:ea typeface="Calibri"/>
                <a:cs typeface="Calibri"/>
                <a:sym typeface="Calibri"/>
              </a:rPr>
              <a:t>of the sources </a:t>
            </a:r>
            <a:r>
              <a:rPr lang="en-CA" sz="2590" b="0" i="0" u="none" strike="noStrike" cap="none">
                <a:solidFill>
                  <a:schemeClr val="dk1"/>
                </a:solidFill>
                <a:latin typeface="Calibri"/>
                <a:ea typeface="Calibri"/>
                <a:cs typeface="Calibri"/>
                <a:sym typeface="Calibri"/>
              </a:rPr>
              <a:t>which issue or authorize claims. </a:t>
            </a:r>
            <a:endParaRPr/>
          </a:p>
          <a:p>
            <a:pPr marL="0" marR="0" lvl="0" indent="0" algn="l" rtl="0">
              <a:lnSpc>
                <a:spcPct val="80000"/>
              </a:lnSpc>
              <a:spcBef>
                <a:spcPts val="0"/>
              </a:spcBef>
              <a:spcAft>
                <a:spcPts val="0"/>
              </a:spcAft>
              <a:buClr>
                <a:schemeClr val="dk1"/>
              </a:buClr>
              <a:buFont typeface="Arial"/>
              <a:buNone/>
            </a:pPr>
            <a:endParaRPr sz="800" b="0" i="0" u="none" strike="noStrike" cap="none">
              <a:solidFill>
                <a:schemeClr val="dk1"/>
              </a:solidFill>
              <a:latin typeface="Calibri"/>
              <a:ea typeface="Calibri"/>
              <a:cs typeface="Calibri"/>
              <a:sym typeface="Calibri"/>
            </a:endParaRPr>
          </a:p>
          <a:p>
            <a:pPr marL="0" marR="0" lvl="0" indent="0" algn="l" rtl="0">
              <a:lnSpc>
                <a:spcPct val="80000"/>
              </a:lnSpc>
              <a:spcBef>
                <a:spcPts val="0"/>
              </a:spcBef>
              <a:spcAft>
                <a:spcPts val="0"/>
              </a:spcAft>
              <a:buClr>
                <a:schemeClr val="dk1"/>
              </a:buClr>
              <a:buFont typeface="Arial"/>
              <a:buNone/>
            </a:pPr>
            <a:r>
              <a:rPr lang="en-CA" sz="2590" b="0" i="0" u="none" strike="noStrike" cap="none">
                <a:solidFill>
                  <a:srgbClr val="980000"/>
                </a:solidFill>
                <a:latin typeface="Calibri"/>
                <a:ea typeface="Calibri"/>
                <a:cs typeface="Calibri"/>
                <a:sym typeface="Calibri"/>
              </a:rPr>
              <a:t>“Sources” </a:t>
            </a:r>
            <a:r>
              <a:rPr lang="en-CA" sz="2590" b="0" i="0" u="none" strike="noStrike" cap="none">
                <a:solidFill>
                  <a:schemeClr val="dk1"/>
                </a:solidFill>
                <a:latin typeface="Calibri"/>
                <a:ea typeface="Calibri"/>
                <a:cs typeface="Calibri"/>
                <a:sym typeface="Calibri"/>
              </a:rPr>
              <a:t>— understood in a </a:t>
            </a:r>
            <a:r>
              <a:rPr lang="en-CA" sz="2590" b="0" i="0" u="sng" strike="noStrike" cap="none">
                <a:solidFill>
                  <a:srgbClr val="0B5394"/>
                </a:solidFill>
                <a:latin typeface="Calibri"/>
                <a:ea typeface="Calibri"/>
                <a:cs typeface="Calibri"/>
                <a:sym typeface="Calibri"/>
              </a:rPr>
              <a:t>wide</a:t>
            </a:r>
            <a:r>
              <a:rPr lang="en-CA" sz="2590" b="0" i="0" u="none" strike="noStrike" cap="none">
                <a:solidFill>
                  <a:schemeClr val="dk1"/>
                </a:solidFill>
                <a:latin typeface="Calibri"/>
                <a:ea typeface="Calibri"/>
                <a:cs typeface="Calibri"/>
                <a:sym typeface="Calibri"/>
              </a:rPr>
              <a:t> sense:</a:t>
            </a:r>
            <a:endParaRPr/>
          </a:p>
          <a:p>
            <a:pPr marL="0" marR="0" lvl="0" indent="0" algn="l" rtl="0">
              <a:lnSpc>
                <a:spcPct val="80000"/>
              </a:lnSpc>
              <a:spcBef>
                <a:spcPts val="0"/>
              </a:spcBef>
              <a:spcAft>
                <a:spcPts val="0"/>
              </a:spcAft>
              <a:buClr>
                <a:schemeClr val="dk1"/>
              </a:buClr>
              <a:buFont typeface="Arial"/>
              <a:buNone/>
            </a:pPr>
            <a:endParaRPr sz="2590" b="0" i="0" u="none" strike="noStrike" cap="none">
              <a:solidFill>
                <a:schemeClr val="dk1"/>
              </a:solidFill>
              <a:latin typeface="Calibri"/>
              <a:ea typeface="Calibri"/>
              <a:cs typeface="Calibri"/>
              <a:sym typeface="Calibri"/>
            </a:endParaRPr>
          </a:p>
          <a:p>
            <a:pPr marL="514350" marR="0" lvl="0" indent="-514350" algn="l" rtl="0">
              <a:lnSpc>
                <a:spcPct val="80000"/>
              </a:lnSpc>
              <a:spcBef>
                <a:spcPts val="0"/>
              </a:spcBef>
              <a:spcAft>
                <a:spcPts val="0"/>
              </a:spcAft>
              <a:buClr>
                <a:srgbClr val="385623"/>
              </a:buClr>
              <a:buSzPts val="2590"/>
              <a:buFont typeface="Arial"/>
              <a:buAutoNum type="arabicPeriod"/>
            </a:pPr>
            <a:r>
              <a:rPr lang="en-CA" sz="2590" b="0" i="0" u="none" strike="noStrike" cap="none">
                <a:solidFill>
                  <a:srgbClr val="385623"/>
                </a:solidFill>
                <a:latin typeface="Calibri"/>
                <a:ea typeface="Calibri"/>
                <a:cs typeface="Calibri"/>
                <a:sym typeface="Calibri"/>
              </a:rPr>
              <a:t>Persons who make claims (experts, eye witnesses, contemporary diarists, etc.)</a:t>
            </a:r>
            <a:endParaRPr/>
          </a:p>
          <a:p>
            <a:pPr marL="514350" marR="0" lvl="0" indent="-514350" algn="l" rtl="0">
              <a:lnSpc>
                <a:spcPct val="80000"/>
              </a:lnSpc>
              <a:spcBef>
                <a:spcPts val="0"/>
              </a:spcBef>
              <a:spcAft>
                <a:spcPts val="0"/>
              </a:spcAft>
              <a:buClr>
                <a:srgbClr val="385623"/>
              </a:buClr>
              <a:buSzPts val="2590"/>
              <a:buFont typeface="Arial"/>
              <a:buAutoNum type="arabicPeriod"/>
            </a:pPr>
            <a:r>
              <a:rPr lang="en-CA" sz="2590" b="0" i="0" u="none" strike="noStrike" cap="none">
                <a:solidFill>
                  <a:srgbClr val="385623"/>
                </a:solidFill>
                <a:latin typeface="Calibri"/>
                <a:ea typeface="Calibri"/>
                <a:cs typeface="Calibri"/>
                <a:sym typeface="Calibri"/>
              </a:rPr>
              <a:t>Depersonalized historical sources (“oral tradition,” “rumor”, “newspaper accounts,” “common knowledge,”, etc.)</a:t>
            </a:r>
            <a:endParaRPr/>
          </a:p>
          <a:p>
            <a:pPr marL="514350" marR="0" lvl="0" indent="-514350" algn="l" rtl="0">
              <a:lnSpc>
                <a:spcPct val="80000"/>
              </a:lnSpc>
              <a:spcBef>
                <a:spcPts val="0"/>
              </a:spcBef>
              <a:spcAft>
                <a:spcPts val="0"/>
              </a:spcAft>
              <a:buClr>
                <a:srgbClr val="385623"/>
              </a:buClr>
              <a:buSzPts val="2590"/>
              <a:buFont typeface="Arial"/>
              <a:buAutoNum type="arabicPeriod"/>
            </a:pPr>
            <a:r>
              <a:rPr lang="en-CA" sz="2590" b="0" i="0" u="none" strike="noStrike" cap="none">
                <a:solidFill>
                  <a:srgbClr val="385623"/>
                </a:solidFill>
                <a:latin typeface="Calibri"/>
                <a:ea typeface="Calibri"/>
                <a:cs typeface="Calibri"/>
                <a:sym typeface="Calibri"/>
              </a:rPr>
              <a:t>Our own various observational data-sources (especially sense-perception and memory)</a:t>
            </a:r>
            <a:endParaRPr/>
          </a:p>
          <a:p>
            <a:pPr marL="514350" marR="0" lvl="0" indent="-514350" algn="l" rtl="0">
              <a:lnSpc>
                <a:spcPct val="80000"/>
              </a:lnSpc>
              <a:spcBef>
                <a:spcPts val="0"/>
              </a:spcBef>
              <a:spcAft>
                <a:spcPts val="0"/>
              </a:spcAft>
              <a:buClr>
                <a:srgbClr val="385623"/>
              </a:buClr>
              <a:buSzPts val="2590"/>
              <a:buFont typeface="Arial"/>
              <a:buAutoNum type="arabicPeriod"/>
            </a:pPr>
            <a:r>
              <a:rPr lang="en-CA" sz="2590" b="0" i="0" u="none" strike="noStrike" cap="none">
                <a:solidFill>
                  <a:srgbClr val="385623"/>
                </a:solidFill>
                <a:latin typeface="Calibri"/>
                <a:ea typeface="Calibri"/>
                <a:cs typeface="Calibri"/>
                <a:sym typeface="Calibri"/>
              </a:rPr>
              <a:t>Suitable intellectual resources (such as “conjecture,” “reasonable inference,” “assumption” or mere hypothesizing)</a:t>
            </a:r>
            <a:endParaRPr/>
          </a:p>
          <a:p>
            <a:pPr marL="514350" marR="0" lvl="0" indent="-514350" algn="l" rtl="0">
              <a:lnSpc>
                <a:spcPct val="80000"/>
              </a:lnSpc>
              <a:spcBef>
                <a:spcPts val="0"/>
              </a:spcBef>
              <a:spcAft>
                <a:spcPts val="0"/>
              </a:spcAft>
              <a:buClr>
                <a:srgbClr val="385623"/>
              </a:buClr>
              <a:buSzPts val="2590"/>
              <a:buFont typeface="Arial"/>
              <a:buAutoNum type="arabicPeriod"/>
            </a:pPr>
            <a:r>
              <a:rPr lang="en-CA" sz="2590" b="0" i="0" u="none" strike="noStrike" cap="none">
                <a:solidFill>
                  <a:srgbClr val="385623"/>
                </a:solidFill>
                <a:latin typeface="Calibri"/>
                <a:ea typeface="Calibri"/>
                <a:cs typeface="Calibri"/>
                <a:sym typeface="Calibri"/>
              </a:rPr>
              <a:t>Even certain claim-authorizing principles (such as simplicity or uniformity).</a:t>
            </a:r>
            <a:endParaRPr sz="2590" b="0" i="0" u="none" strike="noStrike" cap="none">
              <a:solidFill>
                <a:srgbClr val="385623"/>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8"/>
          <p:cNvSpPr txBox="1">
            <a:spLocks noGrp="1"/>
          </p:cNvSpPr>
          <p:nvPr>
            <p:ph type="title"/>
          </p:nvPr>
        </p:nvSpPr>
        <p:spPr>
          <a:xfrm>
            <a:off x="415600" y="593367"/>
            <a:ext cx="11360800" cy="943200"/>
          </a:xfrm>
          <a:prstGeom prst="rect">
            <a:avLst/>
          </a:prstGeom>
          <a:blipFill rotWithShape="1">
            <a:blip r:embed="rId3">
              <a:alphaModFix/>
            </a:blip>
            <a:stretch>
              <a:fillRect l="-2145" t="-15483" b="-9676"/>
            </a:stretch>
          </a:blip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Font typeface="Calibri"/>
              <a:buNone/>
            </a:pPr>
            <a:r>
              <a:rPr lang="en-CA" sz="4400" b="0" i="0" u="none" strike="noStrike" cap="none">
                <a:latin typeface="Calibri"/>
                <a:ea typeface="Calibri"/>
                <a:cs typeface="Calibri"/>
                <a:sym typeface="Calibri"/>
              </a:rPr>
              <a:t> </a:t>
            </a:r>
            <a:endParaRPr/>
          </a:p>
        </p:txBody>
      </p:sp>
      <p:sp>
        <p:nvSpPr>
          <p:cNvPr id="127" name="Google Shape;127;p18"/>
          <p:cNvSpPr txBox="1">
            <a:spLocks noGrp="1"/>
          </p:cNvSpPr>
          <p:nvPr>
            <p:ph type="body" idx="1"/>
          </p:nvPr>
        </p:nvSpPr>
        <p:spPr>
          <a:xfrm>
            <a:off x="415600" y="1688433"/>
            <a:ext cx="11360800" cy="4403600"/>
          </a:xfrm>
          <a:prstGeom prst="rect">
            <a:avLst/>
          </a:prstGeom>
          <a:noFill/>
          <a:ln>
            <a:noFill/>
          </a:ln>
        </p:spPr>
        <p:txBody>
          <a:bodyPr spcFirstLastPara="1" wrap="square" lIns="91425" tIns="91425" rIns="91425" bIns="91425" anchor="t" anchorCtr="0">
            <a:noAutofit/>
          </a:bodyPr>
          <a:lstStyle/>
          <a:p>
            <a:pPr marL="228600" marR="0" lvl="0" indent="-228600" algn="l" rtl="0">
              <a:lnSpc>
                <a:spcPct val="90000"/>
              </a:lnSpc>
              <a:spcBef>
                <a:spcPts val="0"/>
              </a:spcBef>
              <a:spcAft>
                <a:spcPts val="0"/>
              </a:spcAft>
              <a:buClr>
                <a:srgbClr val="800000"/>
              </a:buClr>
              <a:buSzPts val="2800"/>
              <a:buFont typeface="Arial"/>
              <a:buChar char="•"/>
            </a:pPr>
            <a:r>
              <a:rPr lang="en-CA" sz="2800" b="0" i="0" u="none" strike="noStrike" cap="none">
                <a:solidFill>
                  <a:srgbClr val="800000"/>
                </a:solidFill>
                <a:latin typeface="Calibri"/>
                <a:ea typeface="Calibri"/>
                <a:cs typeface="Calibri"/>
                <a:sym typeface="Calibri"/>
              </a:rPr>
              <a:t>Consider that there are only two possibilities re: who killed Jill: Jack or Steve. It is determined that there is an 80% probability that Jack killed Jill; that leaves a 20% probability that Steve killed Jill.</a:t>
            </a:r>
            <a:endParaRPr/>
          </a:p>
          <a:p>
            <a:pPr marL="228600" marR="0" lvl="0" indent="-5080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0"/>
              </a:spcBef>
              <a:spcAft>
                <a:spcPts val="0"/>
              </a:spcAft>
              <a:buClr>
                <a:srgbClr val="006699"/>
              </a:buClr>
              <a:buSzPts val="2800"/>
              <a:buFont typeface="Arial"/>
              <a:buChar char="•"/>
            </a:pPr>
            <a:r>
              <a:rPr lang="en-CA" sz="2800" b="0" i="0" u="none" strike="noStrike" cap="none">
                <a:solidFill>
                  <a:srgbClr val="006699"/>
                </a:solidFill>
                <a:latin typeface="Calibri"/>
                <a:ea typeface="Calibri"/>
                <a:cs typeface="Calibri"/>
                <a:sym typeface="Calibri"/>
              </a:rPr>
              <a:t>Plausibility </a:t>
            </a:r>
            <a:r>
              <a:rPr lang="en-CA" sz="2800" b="1" i="0" u="none" strike="noStrike" cap="none">
                <a:solidFill>
                  <a:srgbClr val="006699"/>
                </a:solidFill>
              </a:rPr>
              <a:t>does not work like that</a:t>
            </a:r>
            <a:r>
              <a:rPr lang="en-CA" sz="2800" b="0" i="0" u="none" strike="noStrike" cap="none">
                <a:solidFill>
                  <a:srgbClr val="006699"/>
                </a:solidFill>
                <a:latin typeface="Calibri"/>
                <a:ea typeface="Calibri"/>
                <a:cs typeface="Calibri"/>
                <a:sym typeface="Calibri"/>
              </a:rPr>
              <a:t>. Consider two detectives who are expert homicide investigators. After a thorough investigation, it comes down to two plausible hypotheses: 1) Jack killed Jill, and 2) Steve killed Jill. Both have a rather high degree of plausibility (not one high, the other low). There is no determination of probability here. Both detectives are fairly reliable sources.</a:t>
            </a:r>
            <a:endParaRPr sz="2800" b="0" i="0" u="none" strike="noStrike" cap="none">
              <a:solidFill>
                <a:srgbClr val="006699"/>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9"/>
          <p:cNvSpPr txBox="1"/>
          <p:nvPr/>
        </p:nvSpPr>
        <p:spPr>
          <a:xfrm>
            <a:off x="498550" y="1167325"/>
            <a:ext cx="10408500" cy="81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CA" sz="3000">
                <a:solidFill>
                  <a:srgbClr val="1155CC"/>
                </a:solidFill>
                <a:latin typeface="Times New Roman"/>
                <a:ea typeface="Times New Roman"/>
                <a:cs typeface="Times New Roman"/>
                <a:sym typeface="Times New Roman"/>
              </a:rPr>
              <a:t>0 = Completely implausible</a:t>
            </a:r>
            <a:endParaRPr sz="3000">
              <a:solidFill>
                <a:srgbClr val="1155CC"/>
              </a:solidFill>
              <a:latin typeface="Times New Roman"/>
              <a:ea typeface="Times New Roman"/>
              <a:cs typeface="Times New Roman"/>
              <a:sym typeface="Times New Roman"/>
            </a:endParaRPr>
          </a:p>
          <a:p>
            <a:pPr marL="0" lvl="0" indent="0" algn="l" rtl="0">
              <a:spcBef>
                <a:spcPts val="0"/>
              </a:spcBef>
              <a:spcAft>
                <a:spcPts val="0"/>
              </a:spcAft>
              <a:buNone/>
            </a:pPr>
            <a:endParaRPr sz="3000">
              <a:solidFill>
                <a:srgbClr val="1155CC"/>
              </a:solidFill>
              <a:latin typeface="Times New Roman"/>
              <a:ea typeface="Times New Roman"/>
              <a:cs typeface="Times New Roman"/>
              <a:sym typeface="Times New Roman"/>
            </a:endParaRPr>
          </a:p>
          <a:p>
            <a:pPr marL="0" lvl="0" indent="0" algn="l" rtl="0">
              <a:spcBef>
                <a:spcPts val="0"/>
              </a:spcBef>
              <a:spcAft>
                <a:spcPts val="0"/>
              </a:spcAft>
              <a:buNone/>
            </a:pPr>
            <a:r>
              <a:rPr lang="en-CA" sz="3000">
                <a:solidFill>
                  <a:srgbClr val="1155CC"/>
                </a:solidFill>
                <a:latin typeface="Times New Roman"/>
                <a:ea typeface="Times New Roman"/>
                <a:cs typeface="Times New Roman"/>
                <a:sym typeface="Times New Roman"/>
              </a:rPr>
              <a:t>1 = Established fact</a:t>
            </a:r>
            <a:endParaRPr sz="3000">
              <a:solidFill>
                <a:srgbClr val="1155CC"/>
              </a:solidFill>
              <a:latin typeface="Times New Roman"/>
              <a:ea typeface="Times New Roman"/>
              <a:cs typeface="Times New Roman"/>
              <a:sym typeface="Times New Roman"/>
            </a:endParaRPr>
          </a:p>
          <a:p>
            <a:pPr marL="0" lvl="0" indent="0" algn="l" rtl="0">
              <a:spcBef>
                <a:spcPts val="0"/>
              </a:spcBef>
              <a:spcAft>
                <a:spcPts val="0"/>
              </a:spcAft>
              <a:buNone/>
            </a:pPr>
            <a:endParaRPr sz="3000">
              <a:solidFill>
                <a:srgbClr val="1155CC"/>
              </a:solidFill>
              <a:latin typeface="Times New Roman"/>
              <a:ea typeface="Times New Roman"/>
              <a:cs typeface="Times New Roman"/>
              <a:sym typeface="Times New Roman"/>
            </a:endParaRPr>
          </a:p>
          <a:p>
            <a:pPr marL="0" lvl="0" indent="0" algn="l" rtl="0">
              <a:spcBef>
                <a:spcPts val="0"/>
              </a:spcBef>
              <a:spcAft>
                <a:spcPts val="0"/>
              </a:spcAft>
              <a:buNone/>
            </a:pPr>
            <a:endParaRPr sz="3000">
              <a:solidFill>
                <a:srgbClr val="1155CC"/>
              </a:solidFill>
              <a:latin typeface="Times New Roman"/>
              <a:ea typeface="Times New Roman"/>
              <a:cs typeface="Times New Roman"/>
              <a:sym typeface="Times New Roman"/>
            </a:endParaRPr>
          </a:p>
          <a:p>
            <a:pPr marL="0" lvl="0" indent="0" algn="l" rtl="0">
              <a:spcBef>
                <a:spcPts val="0"/>
              </a:spcBef>
              <a:spcAft>
                <a:spcPts val="0"/>
              </a:spcAft>
              <a:buNone/>
            </a:pPr>
            <a:endParaRPr sz="3000">
              <a:solidFill>
                <a:srgbClr val="1155CC"/>
              </a:solidFill>
              <a:latin typeface="Times New Roman"/>
              <a:ea typeface="Times New Roman"/>
              <a:cs typeface="Times New Roman"/>
              <a:sym typeface="Times New Roman"/>
            </a:endParaRPr>
          </a:p>
          <a:p>
            <a:pPr marL="0" lvl="0" indent="0" algn="l" rtl="0">
              <a:spcBef>
                <a:spcPts val="0"/>
              </a:spcBef>
              <a:spcAft>
                <a:spcPts val="0"/>
              </a:spcAft>
              <a:buNone/>
            </a:pPr>
            <a:endParaRPr sz="3000">
              <a:solidFill>
                <a:srgbClr val="1155CC"/>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0"/>
          <p:cNvSpPr txBox="1">
            <a:spLocks noGrp="1"/>
          </p:cNvSpPr>
          <p:nvPr>
            <p:ph type="title"/>
          </p:nvPr>
        </p:nvSpPr>
        <p:spPr>
          <a:xfrm>
            <a:off x="187410" y="159179"/>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Font typeface="Calibri"/>
              <a:buNone/>
            </a:pPr>
            <a:r>
              <a:rPr lang="en-CA" sz="4400" b="0" i="0" u="none" strike="noStrike" cap="none">
                <a:solidFill>
                  <a:schemeClr val="dk1"/>
                </a:solidFill>
                <a:latin typeface="Calibri"/>
                <a:ea typeface="Calibri"/>
                <a:cs typeface="Calibri"/>
                <a:sym typeface="Calibri"/>
              </a:rPr>
              <a:t>Plausibility Index:</a:t>
            </a:r>
            <a:endParaRPr sz="4400" b="0" i="0" u="none" strike="noStrike" cap="none">
              <a:solidFill>
                <a:schemeClr val="dk1"/>
              </a:solidFill>
              <a:latin typeface="Calibri"/>
              <a:ea typeface="Calibri"/>
              <a:cs typeface="Calibri"/>
              <a:sym typeface="Calibri"/>
            </a:endParaRPr>
          </a:p>
        </p:txBody>
      </p:sp>
      <p:sp>
        <p:nvSpPr>
          <p:cNvPr id="138" name="Google Shape;138;p20"/>
          <p:cNvSpPr txBox="1">
            <a:spLocks noGrp="1"/>
          </p:cNvSpPr>
          <p:nvPr>
            <p:ph type="body" idx="1"/>
          </p:nvPr>
        </p:nvSpPr>
        <p:spPr>
          <a:xfrm>
            <a:off x="341869" y="1924479"/>
            <a:ext cx="10515600" cy="43513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6699"/>
              </a:buClr>
              <a:buFont typeface="Arial"/>
              <a:buNone/>
            </a:pPr>
            <a:r>
              <a:rPr lang="en-CA" sz="2800" b="0" i="0" u="none" strike="noStrike" cap="none">
                <a:solidFill>
                  <a:srgbClr val="006699"/>
                </a:solidFill>
                <a:latin typeface="Calibri"/>
                <a:ea typeface="Calibri"/>
                <a:cs typeface="Calibri"/>
                <a:sym typeface="Calibri"/>
              </a:rPr>
              <a:t>0 = absolutely implausible</a:t>
            </a:r>
            <a:endParaRPr/>
          </a:p>
          <a:p>
            <a:pPr marL="0" marR="0" lvl="0" indent="0" algn="l" rtl="0">
              <a:lnSpc>
                <a:spcPct val="90000"/>
              </a:lnSpc>
              <a:spcBef>
                <a:spcPts val="1000"/>
              </a:spcBef>
              <a:spcAft>
                <a:spcPts val="0"/>
              </a:spcAft>
              <a:buClr>
                <a:srgbClr val="006699"/>
              </a:buClr>
              <a:buFont typeface="Arial"/>
              <a:buNone/>
            </a:pPr>
            <a:r>
              <a:rPr lang="en-CA" sz="2800" b="0" i="0" u="none" strike="noStrike" cap="none">
                <a:solidFill>
                  <a:srgbClr val="006699"/>
                </a:solidFill>
                <a:latin typeface="Calibri"/>
                <a:ea typeface="Calibri"/>
                <a:cs typeface="Calibri"/>
                <a:sym typeface="Calibri"/>
              </a:rPr>
              <a:t>.1 = somewhat plausible (.2 = somewhat more plausible than .1; etc.)</a:t>
            </a:r>
            <a:endParaRPr/>
          </a:p>
          <a:p>
            <a:pPr marL="0" marR="0" lvl="0" indent="0" algn="l" rtl="0">
              <a:lnSpc>
                <a:spcPct val="90000"/>
              </a:lnSpc>
              <a:spcBef>
                <a:spcPts val="1000"/>
              </a:spcBef>
              <a:spcAft>
                <a:spcPts val="0"/>
              </a:spcAft>
              <a:buClr>
                <a:srgbClr val="006699"/>
              </a:buClr>
              <a:buFont typeface="Arial"/>
              <a:buNone/>
            </a:pPr>
            <a:r>
              <a:rPr lang="en-CA" sz="2800" b="0" i="0" u="none" strike="noStrike" cap="none">
                <a:solidFill>
                  <a:srgbClr val="006699"/>
                </a:solidFill>
                <a:latin typeface="Calibri"/>
                <a:ea typeface="Calibri"/>
                <a:cs typeface="Calibri"/>
                <a:sym typeface="Calibri"/>
              </a:rPr>
              <a:t>.5 = moderately plausible</a:t>
            </a:r>
            <a:endParaRPr/>
          </a:p>
          <a:p>
            <a:pPr marL="0" marR="0" lvl="0" indent="0" algn="l" rtl="0">
              <a:lnSpc>
                <a:spcPct val="90000"/>
              </a:lnSpc>
              <a:spcBef>
                <a:spcPts val="1000"/>
              </a:spcBef>
              <a:spcAft>
                <a:spcPts val="0"/>
              </a:spcAft>
              <a:buClr>
                <a:srgbClr val="006699"/>
              </a:buClr>
              <a:buFont typeface="Arial"/>
              <a:buNone/>
            </a:pPr>
            <a:r>
              <a:rPr lang="en-CA" sz="2800" b="0" i="0" u="none" strike="noStrike" cap="none">
                <a:solidFill>
                  <a:srgbClr val="006699"/>
                </a:solidFill>
                <a:latin typeface="Calibri"/>
                <a:ea typeface="Calibri"/>
                <a:cs typeface="Calibri"/>
                <a:sym typeface="Calibri"/>
              </a:rPr>
              <a:t>.7 = very plausible</a:t>
            </a:r>
            <a:endParaRPr/>
          </a:p>
          <a:p>
            <a:pPr marL="0" marR="0" lvl="0" indent="0" algn="l" rtl="0">
              <a:lnSpc>
                <a:spcPct val="90000"/>
              </a:lnSpc>
              <a:spcBef>
                <a:spcPts val="1000"/>
              </a:spcBef>
              <a:spcAft>
                <a:spcPts val="0"/>
              </a:spcAft>
              <a:buClr>
                <a:srgbClr val="006699"/>
              </a:buClr>
              <a:buFont typeface="Arial"/>
              <a:buNone/>
            </a:pPr>
            <a:r>
              <a:rPr lang="en-CA" sz="2800" b="0" i="0" u="none" strike="noStrike" cap="none">
                <a:solidFill>
                  <a:srgbClr val="006699"/>
                </a:solidFill>
                <a:latin typeface="Calibri"/>
                <a:ea typeface="Calibri"/>
                <a:cs typeface="Calibri"/>
                <a:sym typeface="Calibri"/>
              </a:rPr>
              <a:t>.9 = highly plausible</a:t>
            </a:r>
            <a:endParaRPr/>
          </a:p>
          <a:p>
            <a:pPr marL="0" marR="0" lvl="0" indent="0" algn="l" rtl="0">
              <a:lnSpc>
                <a:spcPct val="90000"/>
              </a:lnSpc>
              <a:spcBef>
                <a:spcPts val="1000"/>
              </a:spcBef>
              <a:spcAft>
                <a:spcPts val="0"/>
              </a:spcAft>
              <a:buClr>
                <a:srgbClr val="006699"/>
              </a:buClr>
              <a:buFont typeface="Arial"/>
              <a:buNone/>
            </a:pPr>
            <a:r>
              <a:rPr lang="en-CA" sz="2800" b="0" i="0" u="none" strike="noStrike" cap="none">
                <a:solidFill>
                  <a:srgbClr val="006699"/>
                </a:solidFill>
                <a:latin typeface="Calibri"/>
                <a:ea typeface="Calibri"/>
                <a:cs typeface="Calibri"/>
                <a:sym typeface="Calibri"/>
              </a:rPr>
              <a:t>1 = established fact.</a:t>
            </a:r>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1"/>
          <p:cNvSpPr/>
          <p:nvPr/>
        </p:nvSpPr>
        <p:spPr>
          <a:xfrm>
            <a:off x="741405" y="499071"/>
            <a:ext cx="10371438" cy="412420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2800" b="0" i="0" u="none" strike="noStrike" cap="none">
                <a:solidFill>
                  <a:schemeClr val="dk1"/>
                </a:solidFill>
                <a:latin typeface="Calibri"/>
                <a:ea typeface="Calibri"/>
                <a:cs typeface="Calibri"/>
                <a:sym typeface="Calibri"/>
              </a:rPr>
              <a:t>This </a:t>
            </a:r>
            <a:r>
              <a:rPr lang="en-CA" sz="2800" b="0" i="0" u="sng" strike="noStrike" cap="none">
                <a:solidFill>
                  <a:schemeClr val="dk1"/>
                </a:solidFill>
                <a:latin typeface="Calibri"/>
                <a:ea typeface="Calibri"/>
                <a:cs typeface="Calibri"/>
                <a:sym typeface="Calibri"/>
              </a:rPr>
              <a:t>differs</a:t>
            </a:r>
            <a:r>
              <a:rPr lang="en-CA" sz="2800" b="0" i="0" u="none" strike="noStrike" cap="none">
                <a:solidFill>
                  <a:schemeClr val="dk1"/>
                </a:solidFill>
                <a:latin typeface="Calibri"/>
                <a:ea typeface="Calibri"/>
                <a:cs typeface="Calibri"/>
                <a:sym typeface="Calibri"/>
              </a:rPr>
              <a:t> from a probability index:</a:t>
            </a:r>
            <a:br>
              <a:rPr lang="en-CA" sz="2800" b="0" i="0" u="none" strike="noStrike" cap="none">
                <a:solidFill>
                  <a:schemeClr val="dk1"/>
                </a:solidFill>
                <a:latin typeface="Calibri"/>
                <a:ea typeface="Calibri"/>
                <a:cs typeface="Calibri"/>
                <a:sym typeface="Calibri"/>
              </a:rPr>
            </a:br>
            <a:br>
              <a:rPr lang="en-CA" sz="1800" b="0" i="0" u="none" strike="noStrike" cap="none">
                <a:solidFill>
                  <a:schemeClr val="dk1"/>
                </a:solidFill>
                <a:latin typeface="Calibri"/>
                <a:ea typeface="Calibri"/>
                <a:cs typeface="Calibri"/>
                <a:sym typeface="Calibri"/>
              </a:rPr>
            </a:br>
            <a:r>
              <a:rPr lang="en-CA" sz="2400" b="0" i="0" u="none" strike="noStrike" cap="none">
                <a:solidFill>
                  <a:srgbClr val="800000"/>
                </a:solidFill>
                <a:latin typeface="Calibri"/>
                <a:ea typeface="Calibri"/>
                <a:cs typeface="Calibri"/>
                <a:sym typeface="Calibri"/>
              </a:rPr>
              <a:t>.9 = 90% probable; </a:t>
            </a:r>
            <a:endParaRPr sz="2400">
              <a:solidFill>
                <a:srgbClr val="800000"/>
              </a:solidFill>
              <a:latin typeface="Calibri"/>
              <a:ea typeface="Calibri"/>
              <a:cs typeface="Calibri"/>
              <a:sym typeface="Calibri"/>
            </a:endParaRPr>
          </a:p>
          <a:p>
            <a:pPr marL="0" marR="0" lvl="0" indent="0" algn="l" rtl="0">
              <a:spcBef>
                <a:spcPts val="0"/>
              </a:spcBef>
              <a:spcAft>
                <a:spcPts val="0"/>
              </a:spcAft>
              <a:buNone/>
            </a:pPr>
            <a:r>
              <a:rPr lang="en-CA" sz="2400">
                <a:solidFill>
                  <a:srgbClr val="800000"/>
                </a:solidFill>
                <a:latin typeface="Calibri"/>
                <a:ea typeface="Calibri"/>
                <a:cs typeface="Calibri"/>
                <a:sym typeface="Calibri"/>
              </a:rPr>
              <a:t>.5 = 50/50; </a:t>
            </a:r>
            <a:endParaRPr sz="2400">
              <a:solidFill>
                <a:srgbClr val="800000"/>
              </a:solidFill>
              <a:latin typeface="Calibri"/>
              <a:ea typeface="Calibri"/>
              <a:cs typeface="Calibri"/>
              <a:sym typeface="Calibri"/>
            </a:endParaRPr>
          </a:p>
          <a:p>
            <a:pPr marL="0" marR="0" lvl="0" indent="0" algn="l" rtl="0">
              <a:spcBef>
                <a:spcPts val="0"/>
              </a:spcBef>
              <a:spcAft>
                <a:spcPts val="0"/>
              </a:spcAft>
              <a:buNone/>
            </a:pPr>
            <a:r>
              <a:rPr lang="en-CA" sz="2400">
                <a:solidFill>
                  <a:srgbClr val="800000"/>
                </a:solidFill>
                <a:latin typeface="Calibri"/>
                <a:ea typeface="Calibri"/>
                <a:cs typeface="Calibri"/>
                <a:sym typeface="Calibri"/>
              </a:rPr>
              <a:t>___________________________________</a:t>
            </a:r>
            <a:br>
              <a:rPr lang="en-CA" sz="2400">
                <a:solidFill>
                  <a:srgbClr val="800000"/>
                </a:solidFill>
                <a:latin typeface="Calibri"/>
                <a:ea typeface="Calibri"/>
                <a:cs typeface="Calibri"/>
                <a:sym typeface="Calibri"/>
              </a:rPr>
            </a:br>
            <a:endParaRPr sz="2400">
              <a:solidFill>
                <a:srgbClr val="800000"/>
              </a:solidFill>
              <a:latin typeface="Calibri"/>
              <a:ea typeface="Calibri"/>
              <a:cs typeface="Calibri"/>
              <a:sym typeface="Calibri"/>
            </a:endParaRPr>
          </a:p>
          <a:p>
            <a:pPr marL="0" marR="0" lvl="0" indent="0" algn="l" rtl="0">
              <a:spcBef>
                <a:spcPts val="0"/>
              </a:spcBef>
              <a:spcAft>
                <a:spcPts val="0"/>
              </a:spcAft>
              <a:buNone/>
            </a:pPr>
            <a:r>
              <a:rPr lang="en-CA" sz="2400">
                <a:solidFill>
                  <a:srgbClr val="800000"/>
                </a:solidFill>
                <a:latin typeface="Calibri"/>
                <a:ea typeface="Calibri"/>
                <a:cs typeface="Calibri"/>
                <a:sym typeface="Calibri"/>
              </a:rPr>
              <a:t>.4 = 40% probability or improbable, </a:t>
            </a:r>
            <a:endParaRPr sz="2400">
              <a:solidFill>
                <a:srgbClr val="800000"/>
              </a:solidFill>
              <a:latin typeface="Calibri"/>
              <a:ea typeface="Calibri"/>
              <a:cs typeface="Calibri"/>
              <a:sym typeface="Calibri"/>
            </a:endParaRPr>
          </a:p>
          <a:p>
            <a:pPr marL="0" marR="0" lvl="0" indent="0" algn="l" rtl="0">
              <a:spcBef>
                <a:spcPts val="0"/>
              </a:spcBef>
              <a:spcAft>
                <a:spcPts val="0"/>
              </a:spcAft>
              <a:buNone/>
            </a:pPr>
            <a:r>
              <a:rPr lang="en-CA" sz="2400">
                <a:solidFill>
                  <a:srgbClr val="800000"/>
                </a:solidFill>
                <a:latin typeface="Calibri"/>
                <a:ea typeface="Calibri"/>
                <a:cs typeface="Calibri"/>
                <a:sym typeface="Calibri"/>
              </a:rPr>
              <a:t>.2 = 20% probability or very improbable, etc.</a:t>
            </a:r>
            <a:endParaRPr/>
          </a:p>
          <a:p>
            <a:pPr marL="0" marR="0" lvl="0" indent="0" algn="l" rtl="0">
              <a:spcBef>
                <a:spcPts val="0"/>
              </a:spcBef>
              <a:spcAft>
                <a:spcPts val="0"/>
              </a:spcAft>
              <a:buNone/>
            </a:pPr>
            <a:endParaRPr sz="2400">
              <a:solidFill>
                <a:srgbClr val="800000"/>
              </a:solidFill>
              <a:latin typeface="Calibri"/>
              <a:ea typeface="Calibri"/>
              <a:cs typeface="Calibri"/>
              <a:sym typeface="Calibri"/>
            </a:endParaRPr>
          </a:p>
          <a:p>
            <a:pPr marL="0" marR="0" lvl="0" indent="0" algn="l" rtl="0">
              <a:spcBef>
                <a:spcPts val="0"/>
              </a:spcBef>
              <a:spcAft>
                <a:spcPts val="0"/>
              </a:spcAft>
              <a:buNone/>
            </a:pPr>
            <a:r>
              <a:rPr lang="en-CA" sz="2400">
                <a:solidFill>
                  <a:srgbClr val="800000"/>
                </a:solidFill>
                <a:latin typeface="Calibri"/>
                <a:ea typeface="Calibri"/>
                <a:cs typeface="Calibri"/>
                <a:sym typeface="Calibri"/>
              </a:rPr>
              <a:t>Hence, when we see 0.2 plausibility, this does not mean improbable or highly unlikely (i.e., negative); rather, it means that it has a degree of plausibility (positive).</a:t>
            </a:r>
            <a:br>
              <a:rPr lang="en-CA" sz="2400">
                <a:solidFill>
                  <a:srgbClr val="800000"/>
                </a:solidFill>
                <a:latin typeface="Calibri"/>
                <a:ea typeface="Calibri"/>
                <a:cs typeface="Calibri"/>
                <a:sym typeface="Calibri"/>
              </a:rPr>
            </a:br>
            <a:endParaRPr sz="24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2"/>
          <p:cNvSpPr/>
          <p:nvPr/>
        </p:nvSpPr>
        <p:spPr>
          <a:xfrm>
            <a:off x="265421" y="196334"/>
            <a:ext cx="9652935" cy="63709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2400" dirty="0">
                <a:solidFill>
                  <a:schemeClr val="dk1"/>
                </a:solidFill>
                <a:latin typeface="Calibri"/>
                <a:ea typeface="Calibri"/>
                <a:cs typeface="Calibri"/>
                <a:sym typeface="Calibri"/>
              </a:rPr>
              <a:t>Also, consider the following:</a:t>
            </a:r>
            <a:endParaRPr dirty="0"/>
          </a:p>
          <a:p>
            <a:pPr marL="457200" marR="0" lvl="1" indent="0" algn="l" rtl="0">
              <a:spcBef>
                <a:spcPts val="0"/>
              </a:spcBef>
              <a:spcAft>
                <a:spcPts val="0"/>
              </a:spcAft>
              <a:buNone/>
            </a:pPr>
            <a:endParaRPr sz="2400" b="0" i="0" u="none" strike="noStrike" cap="none" dirty="0">
              <a:solidFill>
                <a:schemeClr val="dk1"/>
              </a:solidFill>
              <a:latin typeface="Calibri"/>
              <a:ea typeface="Calibri"/>
              <a:cs typeface="Calibri"/>
              <a:sym typeface="Calibri"/>
            </a:endParaRPr>
          </a:p>
          <a:p>
            <a:pPr marL="457200" marR="0" lvl="1" indent="0" algn="l" rtl="0">
              <a:spcBef>
                <a:spcPts val="0"/>
              </a:spcBef>
              <a:spcAft>
                <a:spcPts val="0"/>
              </a:spcAft>
              <a:buNone/>
            </a:pPr>
            <a:r>
              <a:rPr lang="en-CA" sz="2400" b="0" i="0" u="none" strike="noStrike" cap="none" dirty="0" err="1">
                <a:solidFill>
                  <a:srgbClr val="C00000"/>
                </a:solidFill>
                <a:latin typeface="Calibri"/>
                <a:ea typeface="Calibri"/>
                <a:cs typeface="Calibri"/>
                <a:sym typeface="Calibri"/>
              </a:rPr>
              <a:t>Pr</a:t>
            </a:r>
            <a:r>
              <a:rPr lang="en-CA" sz="2400" b="0" i="0" u="none" strike="noStrike" cap="none" dirty="0">
                <a:solidFill>
                  <a:srgbClr val="C00000"/>
                </a:solidFill>
                <a:latin typeface="Calibri"/>
                <a:ea typeface="Calibri"/>
                <a:cs typeface="Calibri"/>
                <a:sym typeface="Calibri"/>
              </a:rPr>
              <a:t>(a) = .7 (70%)</a:t>
            </a:r>
            <a:endParaRPr sz="2400" b="0" i="0" u="none" strike="noStrike" cap="none" dirty="0">
              <a:solidFill>
                <a:srgbClr val="C00000"/>
              </a:solidFill>
              <a:latin typeface="Calibri"/>
              <a:ea typeface="Calibri"/>
              <a:cs typeface="Calibri"/>
              <a:sym typeface="Calibri"/>
            </a:endParaRPr>
          </a:p>
          <a:p>
            <a:pPr marL="457200" marR="0" lvl="1" indent="0" algn="l" rtl="0">
              <a:spcBef>
                <a:spcPts val="0"/>
              </a:spcBef>
              <a:spcAft>
                <a:spcPts val="0"/>
              </a:spcAft>
              <a:buNone/>
            </a:pPr>
            <a:r>
              <a:rPr lang="en-CA" sz="2400" b="0" i="0" u="none" strike="noStrike" cap="none" dirty="0" err="1">
                <a:solidFill>
                  <a:srgbClr val="C00000"/>
                </a:solidFill>
                <a:latin typeface="Calibri"/>
                <a:ea typeface="Calibri"/>
                <a:cs typeface="Calibri"/>
                <a:sym typeface="Calibri"/>
              </a:rPr>
              <a:t>Pr</a:t>
            </a:r>
            <a:r>
              <a:rPr lang="en-CA" sz="2400" b="0" i="0" u="none" strike="noStrike" cap="none" dirty="0">
                <a:solidFill>
                  <a:srgbClr val="C00000"/>
                </a:solidFill>
                <a:latin typeface="Calibri"/>
                <a:ea typeface="Calibri"/>
                <a:cs typeface="Calibri"/>
                <a:sym typeface="Calibri"/>
              </a:rPr>
              <a:t>(b) = .7 (70%)</a:t>
            </a:r>
            <a:endParaRPr sz="2400" b="0" i="0" u="none" strike="noStrike" cap="none" dirty="0">
              <a:solidFill>
                <a:srgbClr val="C00000"/>
              </a:solidFill>
              <a:latin typeface="Calibri"/>
              <a:ea typeface="Calibri"/>
              <a:cs typeface="Calibri"/>
              <a:sym typeface="Calibri"/>
            </a:endParaRPr>
          </a:p>
          <a:p>
            <a:pPr marL="457200" marR="0" lvl="1" indent="0" algn="l" rtl="0">
              <a:spcBef>
                <a:spcPts val="0"/>
              </a:spcBef>
              <a:spcAft>
                <a:spcPts val="0"/>
              </a:spcAft>
              <a:buNone/>
            </a:pPr>
            <a:r>
              <a:rPr lang="en-CA" sz="2400" b="0" i="0" u="none" strike="noStrike" cap="none" dirty="0" err="1">
                <a:solidFill>
                  <a:srgbClr val="C00000"/>
                </a:solidFill>
                <a:latin typeface="Calibri"/>
                <a:ea typeface="Calibri"/>
                <a:cs typeface="Calibri"/>
                <a:sym typeface="Calibri"/>
              </a:rPr>
              <a:t>Pr</a:t>
            </a:r>
            <a:r>
              <a:rPr lang="en-CA" sz="2400" b="0" i="0" u="none" strike="noStrike" cap="none" dirty="0">
                <a:solidFill>
                  <a:srgbClr val="C00000"/>
                </a:solidFill>
                <a:latin typeface="Calibri"/>
                <a:ea typeface="Calibri"/>
                <a:cs typeface="Calibri"/>
                <a:sym typeface="Calibri"/>
              </a:rPr>
              <a:t>(a &amp; b) = a x b = &lt; 0.7 (.49)</a:t>
            </a:r>
            <a:endParaRPr dirty="0"/>
          </a:p>
          <a:p>
            <a:pPr marL="457200" marR="0" lvl="1" indent="0" algn="l" rtl="0">
              <a:spcBef>
                <a:spcPts val="0"/>
              </a:spcBef>
              <a:spcAft>
                <a:spcPts val="0"/>
              </a:spcAft>
              <a:buNone/>
            </a:pPr>
            <a:endParaRPr sz="2400" b="0" i="0" u="none" strike="noStrike" cap="none" dirty="0">
              <a:solidFill>
                <a:schemeClr val="dk1"/>
              </a:solidFill>
              <a:latin typeface="Calibri"/>
              <a:ea typeface="Calibri"/>
              <a:cs typeface="Calibri"/>
              <a:sym typeface="Calibri"/>
            </a:endParaRPr>
          </a:p>
          <a:p>
            <a:pPr marL="457200" marR="0" lvl="1" indent="0" algn="l" rtl="0">
              <a:spcBef>
                <a:spcPts val="0"/>
              </a:spcBef>
              <a:spcAft>
                <a:spcPts val="0"/>
              </a:spcAft>
              <a:buNone/>
            </a:pPr>
            <a:r>
              <a:rPr lang="en-CA" sz="2400" b="0" i="0" u="none" strike="noStrike" cap="none" dirty="0">
                <a:solidFill>
                  <a:srgbClr val="800000"/>
                </a:solidFill>
                <a:latin typeface="Calibri"/>
                <a:ea typeface="Calibri"/>
                <a:cs typeface="Calibri"/>
                <a:sym typeface="Calibri"/>
              </a:rPr>
              <a:t>The probability that it is going to rain (a) is .7, and the probability that there will be (b) thunder and lightning is .7. Hence, the probability of (a) is greater than the probability of (a &amp; b).</a:t>
            </a:r>
            <a:endParaRPr dirty="0"/>
          </a:p>
          <a:p>
            <a:pPr marL="457200" marR="0" lvl="1" indent="0" algn="l" rtl="0">
              <a:spcBef>
                <a:spcPts val="0"/>
              </a:spcBef>
              <a:spcAft>
                <a:spcPts val="0"/>
              </a:spcAft>
              <a:buNone/>
            </a:pPr>
            <a:endParaRPr sz="2400" b="0" i="0" u="none" strike="noStrike" cap="none" dirty="0">
              <a:solidFill>
                <a:schemeClr val="dk1"/>
              </a:solidFill>
              <a:latin typeface="Calibri"/>
              <a:ea typeface="Calibri"/>
              <a:cs typeface="Calibri"/>
              <a:sym typeface="Calibri"/>
            </a:endParaRPr>
          </a:p>
          <a:p>
            <a:pPr marL="457200" marR="0" lvl="1" indent="0" algn="l" rtl="0">
              <a:spcBef>
                <a:spcPts val="0"/>
              </a:spcBef>
              <a:spcAft>
                <a:spcPts val="0"/>
              </a:spcAft>
              <a:buNone/>
            </a:pPr>
            <a:r>
              <a:rPr lang="en-CA" sz="2400" b="0" i="0" u="none" strike="noStrike" cap="none" dirty="0">
                <a:solidFill>
                  <a:srgbClr val="385623"/>
                </a:solidFill>
                <a:latin typeface="Calibri"/>
                <a:ea typeface="Calibri"/>
                <a:cs typeface="Calibri"/>
                <a:sym typeface="Calibri"/>
              </a:rPr>
              <a:t>But plausibility works differently. The source from which we received the estimate that it is going to rain is a relatively reliable source (.7). He says it is going to rain, and he says there will be thunder and lightning.</a:t>
            </a:r>
            <a:endParaRPr dirty="0"/>
          </a:p>
          <a:p>
            <a:pPr marL="457200" marR="0" lvl="1" indent="0" algn="l" rtl="0">
              <a:spcBef>
                <a:spcPts val="0"/>
              </a:spcBef>
              <a:spcAft>
                <a:spcPts val="0"/>
              </a:spcAft>
              <a:buNone/>
            </a:pPr>
            <a:endParaRPr sz="2400" b="0" i="0" u="none" strike="noStrike" cap="none" dirty="0">
              <a:solidFill>
                <a:schemeClr val="dk1"/>
              </a:solidFill>
              <a:latin typeface="Calibri"/>
              <a:ea typeface="Calibri"/>
              <a:cs typeface="Calibri"/>
              <a:sym typeface="Calibri"/>
            </a:endParaRPr>
          </a:p>
          <a:p>
            <a:pPr marL="457200" marR="0" lvl="1" indent="0" algn="l" rtl="0">
              <a:spcBef>
                <a:spcPts val="0"/>
              </a:spcBef>
              <a:spcAft>
                <a:spcPts val="0"/>
              </a:spcAft>
              <a:buNone/>
            </a:pPr>
            <a:r>
              <a:rPr lang="en-CA" sz="2400" b="0" i="0" u="none" strike="noStrike" cap="none" dirty="0">
                <a:solidFill>
                  <a:srgbClr val="385623"/>
                </a:solidFill>
                <a:latin typeface="Calibri"/>
                <a:ea typeface="Calibri"/>
                <a:cs typeface="Calibri"/>
                <a:sym typeface="Calibri"/>
              </a:rPr>
              <a:t>Pl(x) = .7</a:t>
            </a:r>
            <a:endParaRPr dirty="0"/>
          </a:p>
          <a:p>
            <a:pPr marL="457200" marR="0" lvl="1" indent="0" algn="l" rtl="0">
              <a:spcBef>
                <a:spcPts val="0"/>
              </a:spcBef>
              <a:spcAft>
                <a:spcPts val="0"/>
              </a:spcAft>
              <a:buNone/>
            </a:pPr>
            <a:r>
              <a:rPr lang="en-CA" sz="2400" b="0" i="0" u="none" strike="noStrike" cap="none" dirty="0">
                <a:solidFill>
                  <a:srgbClr val="385623"/>
                </a:solidFill>
                <a:latin typeface="Calibri"/>
                <a:ea typeface="Calibri"/>
                <a:cs typeface="Calibri"/>
                <a:sym typeface="Calibri"/>
              </a:rPr>
              <a:t>Pl(y) = .7</a:t>
            </a:r>
            <a:endParaRPr dirty="0"/>
          </a:p>
          <a:p>
            <a:pPr marL="0" marR="0" lvl="0" indent="0" algn="l" rtl="0">
              <a:spcBef>
                <a:spcPts val="0"/>
              </a:spcBef>
              <a:spcAft>
                <a:spcPts val="0"/>
              </a:spcAft>
              <a:buNone/>
            </a:pPr>
            <a:r>
              <a:rPr lang="en-CA" sz="2400" dirty="0">
                <a:solidFill>
                  <a:srgbClr val="385623"/>
                </a:solidFill>
                <a:latin typeface="Calibri"/>
                <a:ea typeface="Calibri"/>
                <a:cs typeface="Calibri"/>
                <a:sym typeface="Calibri"/>
              </a:rPr>
              <a:t>       Pl (x &amp; y) = .7</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graphicFrame>
        <p:nvGraphicFramePr>
          <p:cNvPr id="153" name="Google Shape;153;p23"/>
          <p:cNvGraphicFramePr/>
          <p:nvPr/>
        </p:nvGraphicFramePr>
        <p:xfrm>
          <a:off x="3336325" y="719666"/>
          <a:ext cx="4291900" cy="1920270"/>
        </p:xfrm>
        <a:graphic>
          <a:graphicData uri="http://schemas.openxmlformats.org/drawingml/2006/table">
            <a:tbl>
              <a:tblPr firstRow="1" bandRow="1">
                <a:noFill/>
                <a:tableStyleId>{94A6E725-353D-4004-8759-DB884D331AF8}</a:tableStyleId>
              </a:tblPr>
              <a:tblGrid>
                <a:gridCol w="1383950">
                  <a:extLst>
                    <a:ext uri="{9D8B030D-6E8A-4147-A177-3AD203B41FA5}">
                      <a16:colId xmlns:a16="http://schemas.microsoft.com/office/drawing/2014/main" val="20000"/>
                    </a:ext>
                  </a:extLst>
                </a:gridCol>
                <a:gridCol w="1515750">
                  <a:extLst>
                    <a:ext uri="{9D8B030D-6E8A-4147-A177-3AD203B41FA5}">
                      <a16:colId xmlns:a16="http://schemas.microsoft.com/office/drawing/2014/main" val="20001"/>
                    </a:ext>
                  </a:extLst>
                </a:gridCol>
                <a:gridCol w="1392200">
                  <a:extLst>
                    <a:ext uri="{9D8B030D-6E8A-4147-A177-3AD203B41FA5}">
                      <a16:colId xmlns:a16="http://schemas.microsoft.com/office/drawing/2014/main" val="20002"/>
                    </a:ext>
                  </a:extLst>
                </a:gridCol>
              </a:tblGrid>
              <a:tr h="370850">
                <a:tc>
                  <a:txBody>
                    <a:bodyPr/>
                    <a:lstStyle/>
                    <a:p>
                      <a:pPr marL="0" marR="0" lvl="0" indent="0" algn="l" rtl="0">
                        <a:spcBef>
                          <a:spcPts val="0"/>
                        </a:spcBef>
                        <a:spcAft>
                          <a:spcPts val="0"/>
                        </a:spcAft>
                        <a:buNone/>
                      </a:pP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2"/>
                  </a:ext>
                </a:extLst>
              </a:tr>
            </a:tbl>
          </a:graphicData>
        </a:graphic>
      </p:graphicFrame>
      <p:graphicFrame>
        <p:nvGraphicFramePr>
          <p:cNvPr id="154" name="Google Shape;154;p23"/>
          <p:cNvGraphicFramePr/>
          <p:nvPr/>
        </p:nvGraphicFramePr>
        <p:xfrm>
          <a:off x="3336325" y="3920067"/>
          <a:ext cx="4291900" cy="1920270"/>
        </p:xfrm>
        <a:graphic>
          <a:graphicData uri="http://schemas.openxmlformats.org/drawingml/2006/table">
            <a:tbl>
              <a:tblPr firstRow="1" bandRow="1">
                <a:noFill/>
                <a:tableStyleId>{94A6E725-353D-4004-8759-DB884D331AF8}</a:tableStyleId>
              </a:tblPr>
              <a:tblGrid>
                <a:gridCol w="1383950">
                  <a:extLst>
                    <a:ext uri="{9D8B030D-6E8A-4147-A177-3AD203B41FA5}">
                      <a16:colId xmlns:a16="http://schemas.microsoft.com/office/drawing/2014/main" val="20000"/>
                    </a:ext>
                  </a:extLst>
                </a:gridCol>
                <a:gridCol w="1515750">
                  <a:extLst>
                    <a:ext uri="{9D8B030D-6E8A-4147-A177-3AD203B41FA5}">
                      <a16:colId xmlns:a16="http://schemas.microsoft.com/office/drawing/2014/main" val="20001"/>
                    </a:ext>
                  </a:extLst>
                </a:gridCol>
                <a:gridCol w="1392200">
                  <a:extLst>
                    <a:ext uri="{9D8B030D-6E8A-4147-A177-3AD203B41FA5}">
                      <a16:colId xmlns:a16="http://schemas.microsoft.com/office/drawing/2014/main" val="20002"/>
                    </a:ext>
                  </a:extLst>
                </a:gridCol>
              </a:tblGrid>
              <a:tr h="370850">
                <a:tc>
                  <a:txBody>
                    <a:bodyPr/>
                    <a:lstStyle/>
                    <a:p>
                      <a:pPr marL="0" marR="0" lvl="0" indent="0" algn="l" rtl="0">
                        <a:spcBef>
                          <a:spcPts val="0"/>
                        </a:spcBef>
                        <a:spcAft>
                          <a:spcPts val="0"/>
                        </a:spcAft>
                        <a:buNone/>
                      </a:pP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2"/>
                  </a:ext>
                </a:extLst>
              </a:tr>
            </a:tbl>
          </a:graphicData>
        </a:graphic>
      </p:graphicFrame>
      <p:sp>
        <p:nvSpPr>
          <p:cNvPr id="155" name="Google Shape;155;p23"/>
          <p:cNvSpPr txBox="1"/>
          <p:nvPr/>
        </p:nvSpPr>
        <p:spPr>
          <a:xfrm>
            <a:off x="2932539" y="930876"/>
            <a:ext cx="31771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A</a:t>
            </a:r>
            <a:endParaRPr sz="1800">
              <a:solidFill>
                <a:schemeClr val="dk1"/>
              </a:solidFill>
              <a:latin typeface="Calibri"/>
              <a:ea typeface="Calibri"/>
              <a:cs typeface="Calibri"/>
              <a:sym typeface="Calibri"/>
            </a:endParaRPr>
          </a:p>
        </p:txBody>
      </p:sp>
      <p:sp>
        <p:nvSpPr>
          <p:cNvPr id="156" name="Google Shape;156;p23"/>
          <p:cNvSpPr txBox="1"/>
          <p:nvPr/>
        </p:nvSpPr>
        <p:spPr>
          <a:xfrm>
            <a:off x="2924749" y="1495120"/>
            <a:ext cx="3097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157" name="Google Shape;157;p23"/>
          <p:cNvSpPr txBox="1"/>
          <p:nvPr/>
        </p:nvSpPr>
        <p:spPr>
          <a:xfrm>
            <a:off x="2924749" y="2125362"/>
            <a:ext cx="30809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C</a:t>
            </a:r>
            <a:endParaRPr/>
          </a:p>
        </p:txBody>
      </p:sp>
      <p:sp>
        <p:nvSpPr>
          <p:cNvPr id="158" name="Google Shape;158;p23"/>
          <p:cNvSpPr txBox="1"/>
          <p:nvPr/>
        </p:nvSpPr>
        <p:spPr>
          <a:xfrm>
            <a:off x="3904735" y="220315"/>
            <a:ext cx="30168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1</a:t>
            </a:r>
            <a:endParaRPr sz="1800">
              <a:solidFill>
                <a:schemeClr val="dk1"/>
              </a:solidFill>
              <a:latin typeface="Calibri"/>
              <a:ea typeface="Calibri"/>
              <a:cs typeface="Calibri"/>
              <a:sym typeface="Calibri"/>
            </a:endParaRPr>
          </a:p>
        </p:txBody>
      </p:sp>
      <p:sp>
        <p:nvSpPr>
          <p:cNvPr id="159" name="Google Shape;159;p23"/>
          <p:cNvSpPr txBox="1"/>
          <p:nvPr/>
        </p:nvSpPr>
        <p:spPr>
          <a:xfrm>
            <a:off x="5331438" y="220315"/>
            <a:ext cx="30168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2</a:t>
            </a:r>
            <a:endParaRPr sz="1800">
              <a:solidFill>
                <a:schemeClr val="dk1"/>
              </a:solidFill>
              <a:latin typeface="Calibri"/>
              <a:ea typeface="Calibri"/>
              <a:cs typeface="Calibri"/>
              <a:sym typeface="Calibri"/>
            </a:endParaRPr>
          </a:p>
        </p:txBody>
      </p:sp>
      <p:sp>
        <p:nvSpPr>
          <p:cNvPr id="160" name="Google Shape;160;p23"/>
          <p:cNvSpPr txBox="1"/>
          <p:nvPr/>
        </p:nvSpPr>
        <p:spPr>
          <a:xfrm>
            <a:off x="6623222" y="309145"/>
            <a:ext cx="30168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3</a:t>
            </a:r>
            <a:endParaRPr sz="1800">
              <a:solidFill>
                <a:schemeClr val="dk1"/>
              </a:solidFill>
              <a:latin typeface="Calibri"/>
              <a:ea typeface="Calibri"/>
              <a:cs typeface="Calibri"/>
              <a:sym typeface="Calibri"/>
            </a:endParaRPr>
          </a:p>
        </p:txBody>
      </p:sp>
      <p:sp>
        <p:nvSpPr>
          <p:cNvPr id="161" name="Google Shape;161;p23"/>
          <p:cNvSpPr txBox="1"/>
          <p:nvPr/>
        </p:nvSpPr>
        <p:spPr>
          <a:xfrm>
            <a:off x="5273730" y="3363738"/>
            <a:ext cx="35939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.7</a:t>
            </a:r>
            <a:endParaRPr sz="1800">
              <a:solidFill>
                <a:schemeClr val="dk1"/>
              </a:solidFill>
              <a:latin typeface="Calibri"/>
              <a:ea typeface="Calibri"/>
              <a:cs typeface="Calibri"/>
              <a:sym typeface="Calibri"/>
            </a:endParaRPr>
          </a:p>
        </p:txBody>
      </p:sp>
      <p:sp>
        <p:nvSpPr>
          <p:cNvPr id="162" name="Google Shape;162;p23"/>
          <p:cNvSpPr txBox="1"/>
          <p:nvPr/>
        </p:nvSpPr>
        <p:spPr>
          <a:xfrm>
            <a:off x="2873453" y="4099374"/>
            <a:ext cx="35939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.7</a:t>
            </a:r>
            <a:endParaRPr sz="1800">
              <a:solidFill>
                <a:schemeClr val="dk1"/>
              </a:solidFill>
              <a:latin typeface="Calibri"/>
              <a:ea typeface="Calibri"/>
              <a:cs typeface="Calibri"/>
              <a:sym typeface="Calibri"/>
            </a:endParaRPr>
          </a:p>
        </p:txBody>
      </p:sp>
      <p:sp>
        <p:nvSpPr>
          <p:cNvPr id="163" name="Google Shape;163;p23"/>
          <p:cNvSpPr txBox="1"/>
          <p:nvPr/>
        </p:nvSpPr>
        <p:spPr>
          <a:xfrm>
            <a:off x="2757236" y="4691912"/>
            <a:ext cx="47641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.15</a:t>
            </a:r>
            <a:endParaRPr sz="1800">
              <a:solidFill>
                <a:schemeClr val="dk1"/>
              </a:solidFill>
              <a:latin typeface="Calibri"/>
              <a:ea typeface="Calibri"/>
              <a:cs typeface="Calibri"/>
              <a:sym typeface="Calibri"/>
            </a:endParaRPr>
          </a:p>
        </p:txBody>
      </p:sp>
      <p:sp>
        <p:nvSpPr>
          <p:cNvPr id="164" name="Google Shape;164;p23"/>
          <p:cNvSpPr txBox="1"/>
          <p:nvPr/>
        </p:nvSpPr>
        <p:spPr>
          <a:xfrm>
            <a:off x="2756435" y="5286684"/>
            <a:ext cx="47641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.15</a:t>
            </a:r>
            <a:endParaRPr sz="1800">
              <a:solidFill>
                <a:schemeClr val="dk1"/>
              </a:solidFill>
              <a:latin typeface="Calibri"/>
              <a:ea typeface="Calibri"/>
              <a:cs typeface="Calibri"/>
              <a:sym typeface="Calibri"/>
            </a:endParaRPr>
          </a:p>
        </p:txBody>
      </p:sp>
      <p:sp>
        <p:nvSpPr>
          <p:cNvPr id="165" name="Google Shape;165;p23"/>
          <p:cNvSpPr txBox="1"/>
          <p:nvPr/>
        </p:nvSpPr>
        <p:spPr>
          <a:xfrm>
            <a:off x="3817372" y="3381639"/>
            <a:ext cx="47641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.15</a:t>
            </a:r>
            <a:endParaRPr sz="1800">
              <a:solidFill>
                <a:schemeClr val="dk1"/>
              </a:solidFill>
              <a:latin typeface="Calibri"/>
              <a:ea typeface="Calibri"/>
              <a:cs typeface="Calibri"/>
              <a:sym typeface="Calibri"/>
            </a:endParaRPr>
          </a:p>
        </p:txBody>
      </p:sp>
      <p:sp>
        <p:nvSpPr>
          <p:cNvPr id="166" name="Google Shape;166;p23"/>
          <p:cNvSpPr txBox="1"/>
          <p:nvPr/>
        </p:nvSpPr>
        <p:spPr>
          <a:xfrm>
            <a:off x="6535859" y="3366899"/>
            <a:ext cx="47641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.15</a:t>
            </a:r>
            <a:endParaRPr sz="1800">
              <a:solidFill>
                <a:schemeClr val="dk1"/>
              </a:solidFill>
              <a:latin typeface="Calibri"/>
              <a:ea typeface="Calibri"/>
              <a:cs typeface="Calibri"/>
              <a:sym typeface="Calibri"/>
            </a:endParaRPr>
          </a:p>
        </p:txBody>
      </p:sp>
      <p:sp>
        <p:nvSpPr>
          <p:cNvPr id="167" name="Google Shape;167;p23"/>
          <p:cNvSpPr txBox="1"/>
          <p:nvPr/>
        </p:nvSpPr>
        <p:spPr>
          <a:xfrm>
            <a:off x="3700352" y="4695521"/>
            <a:ext cx="59343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.023</a:t>
            </a:r>
            <a:endParaRPr sz="1800">
              <a:solidFill>
                <a:schemeClr val="dk1"/>
              </a:solidFill>
              <a:latin typeface="Calibri"/>
              <a:ea typeface="Calibri"/>
              <a:cs typeface="Calibri"/>
              <a:sym typeface="Calibri"/>
            </a:endParaRPr>
          </a:p>
        </p:txBody>
      </p:sp>
      <p:sp>
        <p:nvSpPr>
          <p:cNvPr id="168" name="Google Shape;168;p23"/>
          <p:cNvSpPr txBox="1"/>
          <p:nvPr/>
        </p:nvSpPr>
        <p:spPr>
          <a:xfrm>
            <a:off x="3700352" y="4099374"/>
            <a:ext cx="59343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.105</a:t>
            </a:r>
            <a:endParaRPr sz="1800">
              <a:solidFill>
                <a:schemeClr val="dk1"/>
              </a:solidFill>
              <a:latin typeface="Calibri"/>
              <a:ea typeface="Calibri"/>
              <a:cs typeface="Calibri"/>
              <a:sym typeface="Calibri"/>
            </a:endParaRPr>
          </a:p>
        </p:txBody>
      </p:sp>
      <p:sp>
        <p:nvSpPr>
          <p:cNvPr id="169" name="Google Shape;169;p23"/>
          <p:cNvSpPr/>
          <p:nvPr/>
        </p:nvSpPr>
        <p:spPr>
          <a:xfrm>
            <a:off x="6623222" y="4093892"/>
            <a:ext cx="59343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.105</a:t>
            </a:r>
            <a:endParaRPr/>
          </a:p>
        </p:txBody>
      </p:sp>
      <p:sp>
        <p:nvSpPr>
          <p:cNvPr id="170" name="Google Shape;170;p23"/>
          <p:cNvSpPr txBox="1"/>
          <p:nvPr/>
        </p:nvSpPr>
        <p:spPr>
          <a:xfrm>
            <a:off x="3700352" y="5309796"/>
            <a:ext cx="59343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.023</a:t>
            </a:r>
            <a:endParaRPr sz="1800">
              <a:solidFill>
                <a:schemeClr val="dk1"/>
              </a:solidFill>
              <a:latin typeface="Calibri"/>
              <a:ea typeface="Calibri"/>
              <a:cs typeface="Calibri"/>
              <a:sym typeface="Calibri"/>
            </a:endParaRPr>
          </a:p>
        </p:txBody>
      </p:sp>
      <p:sp>
        <p:nvSpPr>
          <p:cNvPr id="171" name="Google Shape;171;p23"/>
          <p:cNvSpPr txBox="1"/>
          <p:nvPr/>
        </p:nvSpPr>
        <p:spPr>
          <a:xfrm>
            <a:off x="6620634" y="5309796"/>
            <a:ext cx="59343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.023</a:t>
            </a:r>
            <a:endParaRPr sz="1800">
              <a:solidFill>
                <a:schemeClr val="dk1"/>
              </a:solidFill>
              <a:latin typeface="Calibri"/>
              <a:ea typeface="Calibri"/>
              <a:cs typeface="Calibri"/>
              <a:sym typeface="Calibri"/>
            </a:endParaRPr>
          </a:p>
        </p:txBody>
      </p:sp>
      <p:sp>
        <p:nvSpPr>
          <p:cNvPr id="172" name="Google Shape;172;p23"/>
          <p:cNvSpPr txBox="1"/>
          <p:nvPr/>
        </p:nvSpPr>
        <p:spPr>
          <a:xfrm>
            <a:off x="6620634" y="4695521"/>
            <a:ext cx="59343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.023</a:t>
            </a:r>
            <a:endParaRPr sz="1800">
              <a:solidFill>
                <a:schemeClr val="dk1"/>
              </a:solidFill>
              <a:latin typeface="Calibri"/>
              <a:ea typeface="Calibri"/>
              <a:cs typeface="Calibri"/>
              <a:sym typeface="Calibri"/>
            </a:endParaRPr>
          </a:p>
        </p:txBody>
      </p:sp>
      <p:sp>
        <p:nvSpPr>
          <p:cNvPr id="173" name="Google Shape;173;p23"/>
          <p:cNvSpPr/>
          <p:nvPr/>
        </p:nvSpPr>
        <p:spPr>
          <a:xfrm>
            <a:off x="5134222" y="4691912"/>
            <a:ext cx="59343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.105</a:t>
            </a:r>
            <a:endParaRPr/>
          </a:p>
        </p:txBody>
      </p:sp>
      <p:sp>
        <p:nvSpPr>
          <p:cNvPr id="174" name="Google Shape;174;p23"/>
          <p:cNvSpPr/>
          <p:nvPr/>
        </p:nvSpPr>
        <p:spPr>
          <a:xfrm>
            <a:off x="5134222" y="5309796"/>
            <a:ext cx="59343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.105</a:t>
            </a:r>
            <a:endParaRPr/>
          </a:p>
        </p:txBody>
      </p:sp>
      <p:sp>
        <p:nvSpPr>
          <p:cNvPr id="175" name="Google Shape;175;p23"/>
          <p:cNvSpPr/>
          <p:nvPr/>
        </p:nvSpPr>
        <p:spPr>
          <a:xfrm>
            <a:off x="5192732" y="4074028"/>
            <a:ext cx="47641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.49</a:t>
            </a:r>
            <a:endParaRPr sz="1800">
              <a:solidFill>
                <a:schemeClr val="dk1"/>
              </a:solidFill>
              <a:latin typeface="Calibri"/>
              <a:ea typeface="Calibri"/>
              <a:cs typeface="Calibri"/>
              <a:sym typeface="Calibri"/>
            </a:endParaRPr>
          </a:p>
        </p:txBody>
      </p:sp>
      <p:sp>
        <p:nvSpPr>
          <p:cNvPr id="176" name="Google Shape;176;p23"/>
          <p:cNvSpPr txBox="1"/>
          <p:nvPr/>
        </p:nvSpPr>
        <p:spPr>
          <a:xfrm>
            <a:off x="182007" y="220315"/>
            <a:ext cx="2659269" cy="646330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rgbClr val="C00000"/>
                </a:solidFill>
                <a:latin typeface="Calibri"/>
                <a:ea typeface="Calibri"/>
                <a:cs typeface="Calibri"/>
                <a:sym typeface="Calibri"/>
              </a:rPr>
              <a:t>A probabilistically veracious source, i.e., one which utters truths with a frequency of 70%, maintains with respect to an otherwise unlocated object x both that “x is located in row A” and that “x is located in the second column”. The resulting probability distribution will be as follows:</a:t>
            </a:r>
            <a:endParaRPr/>
          </a:p>
          <a:p>
            <a:pPr marL="0" marR="0" lvl="0" indent="0" algn="l" rtl="0">
              <a:spcBef>
                <a:spcPts val="0"/>
              </a:spcBef>
              <a:spcAft>
                <a:spcPts val="0"/>
              </a:spcAft>
              <a:buNone/>
            </a:pPr>
            <a:endParaRPr sz="1800">
              <a:solidFill>
                <a:srgbClr val="C00000"/>
              </a:solidFill>
              <a:latin typeface="Calibri"/>
              <a:ea typeface="Calibri"/>
              <a:cs typeface="Calibri"/>
              <a:sym typeface="Calibri"/>
            </a:endParaRPr>
          </a:p>
          <a:p>
            <a:pPr marL="0" marR="0" lvl="0" indent="0" algn="l" rtl="0">
              <a:spcBef>
                <a:spcPts val="0"/>
              </a:spcBef>
              <a:spcAft>
                <a:spcPts val="0"/>
              </a:spcAft>
              <a:buNone/>
            </a:pPr>
            <a:r>
              <a:rPr lang="en-CA" sz="1800">
                <a:solidFill>
                  <a:srgbClr val="1E4E79"/>
                </a:solidFill>
                <a:latin typeface="Calibri"/>
                <a:ea typeface="Calibri"/>
                <a:cs typeface="Calibri"/>
                <a:sym typeface="Calibri"/>
              </a:rPr>
              <a:t>Plausibility does not behave like this. It grades these propositions with a view to the reliability status of the sources that speak on their behalf. Hence, it is highly plausible that x is located in row A and in the second column. </a:t>
            </a:r>
            <a:endParaRPr sz="1800">
              <a:solidFill>
                <a:srgbClr val="1E4E79"/>
              </a:solidFill>
              <a:latin typeface="Calibri"/>
              <a:ea typeface="Calibri"/>
              <a:cs typeface="Calibri"/>
              <a:sym typeface="Calibri"/>
            </a:endParaRPr>
          </a:p>
        </p:txBody>
      </p:sp>
      <p:sp>
        <p:nvSpPr>
          <p:cNvPr id="177" name="Google Shape;177;p23"/>
          <p:cNvSpPr txBox="1"/>
          <p:nvPr/>
        </p:nvSpPr>
        <p:spPr>
          <a:xfrm>
            <a:off x="7992267" y="3928305"/>
            <a:ext cx="3698594"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rgbClr val="385623"/>
                </a:solidFill>
                <a:latin typeface="Calibri"/>
                <a:ea typeface="Calibri"/>
                <a:cs typeface="Calibri"/>
                <a:sym typeface="Calibri"/>
              </a:rPr>
              <a:t>In terms of probability, it is slightly more probable that x is located somewhere other than row A, column 2.</a:t>
            </a:r>
            <a:endParaRPr sz="1800">
              <a:solidFill>
                <a:srgbClr val="385623"/>
              </a:solidFill>
              <a:latin typeface="Calibri"/>
              <a:ea typeface="Calibri"/>
              <a:cs typeface="Calibri"/>
              <a:sym typeface="Calibri"/>
            </a:endParaRPr>
          </a:p>
        </p:txBody>
      </p:sp>
      <p:cxnSp>
        <p:nvCxnSpPr>
          <p:cNvPr id="178" name="Google Shape;178;p23"/>
          <p:cNvCxnSpPr/>
          <p:nvPr/>
        </p:nvCxnSpPr>
        <p:spPr>
          <a:xfrm>
            <a:off x="2075935" y="3459892"/>
            <a:ext cx="922638" cy="214184"/>
          </a:xfrm>
          <a:prstGeom prst="straightConnector1">
            <a:avLst/>
          </a:prstGeom>
          <a:noFill/>
          <a:ln w="9525" cap="flat" cmpd="sng">
            <a:solidFill>
              <a:schemeClr val="dk1"/>
            </a:solidFill>
            <a:prstDash val="solid"/>
            <a:miter lim="800000"/>
            <a:headEnd type="none" w="sm" len="sm"/>
            <a:tailEnd type="triangl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4"/>
          <p:cNvSpPr txBox="1">
            <a:spLocks noGrp="1"/>
          </p:cNvSpPr>
          <p:nvPr>
            <p:ph type="title"/>
          </p:nvPr>
        </p:nvSpPr>
        <p:spPr>
          <a:xfrm>
            <a:off x="415600" y="593367"/>
            <a:ext cx="11360800" cy="9432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Font typeface="Calibri"/>
              <a:buNone/>
            </a:pPr>
            <a:r>
              <a:rPr lang="en-CA" sz="4400" b="0" i="0" u="none" strike="noStrike" cap="none">
                <a:solidFill>
                  <a:schemeClr val="dk1"/>
                </a:solidFill>
                <a:latin typeface="Calibri"/>
                <a:ea typeface="Calibri"/>
                <a:cs typeface="Calibri"/>
                <a:sym typeface="Calibri"/>
              </a:rPr>
              <a:t>Plausible Reasoning	</a:t>
            </a:r>
            <a:endParaRPr sz="4400" b="0" i="0" u="none" strike="noStrike" cap="none">
              <a:solidFill>
                <a:schemeClr val="dk1"/>
              </a:solidFill>
              <a:latin typeface="Calibri"/>
              <a:ea typeface="Calibri"/>
              <a:cs typeface="Calibri"/>
              <a:sym typeface="Calibri"/>
            </a:endParaRPr>
          </a:p>
        </p:txBody>
      </p:sp>
      <p:sp>
        <p:nvSpPr>
          <p:cNvPr id="184" name="Google Shape;184;p24"/>
          <p:cNvSpPr txBox="1">
            <a:spLocks noGrp="1"/>
          </p:cNvSpPr>
          <p:nvPr>
            <p:ph type="body" idx="1"/>
          </p:nvPr>
        </p:nvSpPr>
        <p:spPr>
          <a:xfrm>
            <a:off x="415600" y="1688433"/>
            <a:ext cx="11360800" cy="4403600"/>
          </a:xfrm>
          <a:prstGeom prst="rect">
            <a:avLst/>
          </a:prstGeom>
          <a:noFill/>
          <a:ln>
            <a:noFill/>
          </a:ln>
        </p:spPr>
        <p:txBody>
          <a:bodyPr spcFirstLastPara="1" wrap="square" lIns="91425" tIns="91425" rIns="91425" bIns="91425" anchor="t" anchorCtr="0">
            <a:noAutofit/>
          </a:bodyPr>
          <a:lstStyle/>
          <a:p>
            <a:pPr marL="228600" marR="0" lvl="0" indent="-228600" algn="l" rtl="0">
              <a:lnSpc>
                <a:spcPct val="90000"/>
              </a:lnSpc>
              <a:spcBef>
                <a:spcPts val="0"/>
              </a:spcBef>
              <a:spcAft>
                <a:spcPts val="0"/>
              </a:spcAft>
              <a:buClr>
                <a:srgbClr val="800000"/>
              </a:buClr>
              <a:buSzPts val="2800"/>
              <a:buFont typeface="Arial"/>
              <a:buChar char="•"/>
            </a:pPr>
            <a:r>
              <a:rPr lang="en-CA" sz="2800" b="0" i="0" u="none" strike="noStrike" cap="none">
                <a:solidFill>
                  <a:srgbClr val="800000"/>
                </a:solidFill>
                <a:latin typeface="Calibri"/>
                <a:ea typeface="Calibri"/>
                <a:cs typeface="Calibri"/>
                <a:sym typeface="Calibri"/>
              </a:rPr>
              <a:t>The fundamental idea here is that we make inferences on the basis of the data that we possess. Each element or piece of data within the set of data that I possess, and by virtue of which I draw a conclusion about this or that, has a degree of plausibility (either highly plausible, </a:t>
            </a:r>
            <a:r>
              <a:rPr lang="en-CA">
                <a:solidFill>
                  <a:srgbClr val="800000"/>
                </a:solidFill>
              </a:rPr>
              <a:t>moderately plausible, or minimally plausible</a:t>
            </a:r>
            <a:r>
              <a:rPr lang="en-CA" sz="2800" b="0" i="0" u="none" strike="noStrike" cap="none">
                <a:solidFill>
                  <a:srgbClr val="800000"/>
                </a:solidFill>
                <a:latin typeface="Calibri"/>
                <a:ea typeface="Calibri"/>
                <a:cs typeface="Calibri"/>
                <a:sym typeface="Calibri"/>
              </a:rPr>
              <a:t>). For example, I draw a conclusion about a particular member of the Republican party on the basis of information I received from CNN </a:t>
            </a:r>
            <a:r>
              <a:rPr lang="en-CA">
                <a:solidFill>
                  <a:srgbClr val="800000"/>
                </a:solidFill>
              </a:rPr>
              <a:t>or</a:t>
            </a:r>
            <a:r>
              <a:rPr lang="en-CA" sz="2800" b="0" i="0" u="none" strike="noStrike" cap="none">
                <a:solidFill>
                  <a:srgbClr val="800000"/>
                </a:solidFill>
                <a:latin typeface="Calibri"/>
                <a:ea typeface="Calibri"/>
                <a:cs typeface="Calibri"/>
                <a:sym typeface="Calibri"/>
              </a:rPr>
              <a:t> NBC. The plausibility of my data might not be very high, given that it regards a Republican and given that the source is CNN </a:t>
            </a:r>
            <a:r>
              <a:rPr lang="en-CA">
                <a:solidFill>
                  <a:srgbClr val="800000"/>
                </a:solidFill>
              </a:rPr>
              <a:t>or </a:t>
            </a:r>
            <a:r>
              <a:rPr lang="en-CA" sz="2800" b="0" i="0" u="none" strike="noStrike" cap="none">
                <a:solidFill>
                  <a:srgbClr val="800000"/>
                </a:solidFill>
                <a:latin typeface="Calibri"/>
                <a:ea typeface="Calibri"/>
                <a:cs typeface="Calibri"/>
                <a:sym typeface="Calibri"/>
              </a:rPr>
              <a:t>NBC.</a:t>
            </a:r>
            <a:endParaRPr sz="2800" b="0" i="0" u="none" strike="noStrike" cap="none">
              <a:solidFill>
                <a:srgbClr val="8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5"/>
          <p:cNvSpPr txBox="1">
            <a:spLocks noGrp="1"/>
          </p:cNvSpPr>
          <p:nvPr>
            <p:ph type="title"/>
          </p:nvPr>
        </p:nvSpPr>
        <p:spPr>
          <a:xfrm>
            <a:off x="217892" y="119506"/>
            <a:ext cx="11360800" cy="9432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Font typeface="Calibri"/>
              <a:buNone/>
            </a:pPr>
            <a:r>
              <a:rPr lang="en-CA" sz="4400" b="0" i="0" u="none" strike="noStrike" cap="none">
                <a:solidFill>
                  <a:schemeClr val="dk1"/>
                </a:solidFill>
                <a:latin typeface="Calibri"/>
                <a:ea typeface="Calibri"/>
                <a:cs typeface="Calibri"/>
                <a:sym typeface="Calibri"/>
              </a:rPr>
              <a:t>Plausible Reasoning</a:t>
            </a:r>
            <a:endParaRPr/>
          </a:p>
        </p:txBody>
      </p:sp>
      <p:sp>
        <p:nvSpPr>
          <p:cNvPr id="190" name="Google Shape;190;p25"/>
          <p:cNvSpPr txBox="1">
            <a:spLocks noGrp="1"/>
          </p:cNvSpPr>
          <p:nvPr>
            <p:ph type="body" idx="1"/>
          </p:nvPr>
        </p:nvSpPr>
        <p:spPr>
          <a:xfrm>
            <a:off x="292033" y="930552"/>
            <a:ext cx="11360800" cy="2603481"/>
          </a:xfrm>
          <a:prstGeom prst="rect">
            <a:avLst/>
          </a:prstGeom>
          <a:noFill/>
          <a:ln>
            <a:noFill/>
          </a:ln>
        </p:spPr>
        <p:txBody>
          <a:bodyPr spcFirstLastPara="1" wrap="square" lIns="91425" tIns="91425" rIns="91425" bIns="91425" anchor="t" anchorCtr="0">
            <a:noAutofit/>
          </a:bodyPr>
          <a:lstStyle/>
          <a:p>
            <a:pPr marL="228600" marR="0" lvl="0" indent="-228600" algn="l" rtl="0">
              <a:lnSpc>
                <a:spcPct val="90000"/>
              </a:lnSpc>
              <a:spcBef>
                <a:spcPts val="0"/>
              </a:spcBef>
              <a:spcAft>
                <a:spcPts val="0"/>
              </a:spcAft>
              <a:buClr>
                <a:srgbClr val="002060"/>
              </a:buClr>
              <a:buSzPts val="2800"/>
              <a:buFont typeface="Arial"/>
              <a:buChar char="•"/>
            </a:pPr>
            <a:r>
              <a:rPr lang="en-CA" sz="2800" b="0" i="0" u="none" strike="noStrike" cap="none">
                <a:solidFill>
                  <a:srgbClr val="002060"/>
                </a:solidFill>
                <a:latin typeface="Calibri"/>
                <a:ea typeface="Calibri"/>
                <a:cs typeface="Calibri"/>
                <a:sym typeface="Calibri"/>
              </a:rPr>
              <a:t>A chain is only as strong as its weakest link, so the plausibility of my inference cannot be greater than my weakest thesis or piece of data. If my conclusion depends upon p and p is somewhat plausible, I should not over-state the strength of my position. </a:t>
            </a:r>
            <a:endParaRPr>
              <a:solidFill>
                <a:srgbClr val="002060"/>
              </a:solidFill>
            </a:endParaRPr>
          </a:p>
          <a:p>
            <a:pPr marL="0" marR="0" lvl="0" indent="0" algn="l" rtl="0">
              <a:lnSpc>
                <a:spcPct val="90000"/>
              </a:lnSpc>
              <a:spcBef>
                <a:spcPts val="0"/>
              </a:spcBef>
              <a:spcAft>
                <a:spcPts val="0"/>
              </a:spcAft>
              <a:buNone/>
            </a:pPr>
            <a:endParaRPr>
              <a:solidFill>
                <a:srgbClr val="002060"/>
              </a:solidFill>
            </a:endParaRPr>
          </a:p>
          <a:p>
            <a:pPr marL="0" marR="0" lvl="0" indent="0" algn="l" rtl="0">
              <a:lnSpc>
                <a:spcPct val="90000"/>
              </a:lnSpc>
              <a:spcBef>
                <a:spcPts val="0"/>
              </a:spcBef>
              <a:spcAft>
                <a:spcPts val="0"/>
              </a:spcAft>
              <a:buNone/>
            </a:pPr>
            <a:endParaRPr>
              <a:solidFill>
                <a:srgbClr val="002060"/>
              </a:solidFill>
            </a:endParaRPr>
          </a:p>
        </p:txBody>
      </p:sp>
      <p:pic>
        <p:nvPicPr>
          <p:cNvPr id="191" name="Google Shape;191;p25" descr="Image result for weakest link in chain"/>
          <p:cNvPicPr preferRelativeResize="0"/>
          <p:nvPr/>
        </p:nvPicPr>
        <p:blipFill rotWithShape="1">
          <a:blip r:embed="rId3">
            <a:alphaModFix/>
          </a:blip>
          <a:srcRect/>
          <a:stretch/>
        </p:blipFill>
        <p:spPr>
          <a:xfrm>
            <a:off x="217911" y="3021027"/>
            <a:ext cx="3932080" cy="2608553"/>
          </a:xfrm>
          <a:prstGeom prst="rect">
            <a:avLst/>
          </a:prstGeom>
          <a:noFill/>
          <a:ln>
            <a:noFill/>
          </a:ln>
        </p:spPr>
      </p:pic>
      <p:sp>
        <p:nvSpPr>
          <p:cNvPr id="192" name="Google Shape;192;p25"/>
          <p:cNvSpPr txBox="1"/>
          <p:nvPr/>
        </p:nvSpPr>
        <p:spPr>
          <a:xfrm>
            <a:off x="4389625" y="3263100"/>
            <a:ext cx="76242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CA" sz="2400"/>
              <a:t>p ⊃ q =  (If John owns a 22 caliber pistol, then he committed the crime): (.2, or minimal plausibility; “for all we know, he killed his wife)</a:t>
            </a:r>
            <a:br>
              <a:rPr lang="en-CA" sz="2400"/>
            </a:br>
            <a:r>
              <a:rPr lang="en-CA" sz="2400"/>
              <a:t>p = (John owns a 22 caliber that was recently discharged): (1.0, unqualifiedly true, established fact)</a:t>
            </a:r>
            <a:br>
              <a:rPr lang="en-CA" sz="2400"/>
            </a:br>
            <a:br>
              <a:rPr lang="en-CA" sz="2400"/>
            </a:br>
            <a:r>
              <a:rPr lang="en-CA" sz="2400"/>
              <a:t>The argument is: [p &amp; (p ⊃ q)] ⊃ q = .2 </a:t>
            </a:r>
            <a:br>
              <a:rPr lang="en-CA" sz="2400"/>
            </a:b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6"/>
          <p:cNvSpPr txBox="1">
            <a:spLocks noGrp="1"/>
          </p:cNvSpPr>
          <p:nvPr>
            <p:ph type="title"/>
          </p:nvPr>
        </p:nvSpPr>
        <p:spPr>
          <a:xfrm>
            <a:off x="415600" y="593367"/>
            <a:ext cx="11360700" cy="94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a:t>Weakest Link (continued)</a:t>
            </a:r>
            <a:endParaRPr/>
          </a:p>
        </p:txBody>
      </p:sp>
      <p:sp>
        <p:nvSpPr>
          <p:cNvPr id="199" name="Google Shape;199;p26"/>
          <p:cNvSpPr txBox="1">
            <a:spLocks noGrp="1"/>
          </p:cNvSpPr>
          <p:nvPr>
            <p:ph type="body" idx="1"/>
          </p:nvPr>
        </p:nvSpPr>
        <p:spPr>
          <a:xfrm>
            <a:off x="415600" y="1688433"/>
            <a:ext cx="11360700" cy="4403700"/>
          </a:xfrm>
          <a:prstGeom prst="rect">
            <a:avLst/>
          </a:prstGeom>
        </p:spPr>
        <p:txBody>
          <a:bodyPr spcFirstLastPara="1" wrap="square" lIns="91425" tIns="91425" rIns="91425" bIns="91425" anchor="t" anchorCtr="0">
            <a:noAutofit/>
          </a:bodyPr>
          <a:lstStyle/>
          <a:p>
            <a:pPr marL="228600" lvl="0" indent="-50800" algn="l" rtl="0">
              <a:spcBef>
                <a:spcPts val="0"/>
              </a:spcBef>
              <a:spcAft>
                <a:spcPts val="0"/>
              </a:spcAft>
              <a:buNone/>
            </a:pPr>
            <a:r>
              <a:rPr lang="en-CA"/>
              <a:t>The above is deductively valid (Affirming the Antecedent), but the conclusion is only as strong as the weakest link. The weakest link is p ⊃ q, which has a plausibility index of .2 (It is plausible that “if he owns a 22 caliber pistol, then he killed his wife” who was shot with a 22 caliber. It is not certain, nor is it implausible. The conclusion (or the argument in total) enjoys a plausibility index of .2, for it is only as strong as the weakest link.</a:t>
            </a:r>
            <a:br>
              <a:rPr lang="en-CA"/>
            </a:b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7"/>
          <p:cNvSpPr txBox="1">
            <a:spLocks noGrp="1"/>
          </p:cNvSpPr>
          <p:nvPr>
            <p:ph type="title"/>
          </p:nvPr>
        </p:nvSpPr>
        <p:spPr>
          <a:xfrm>
            <a:off x="415600" y="593367"/>
            <a:ext cx="11360800" cy="9432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Font typeface="Calibri"/>
              <a:buNone/>
            </a:pPr>
            <a:r>
              <a:rPr lang="en-CA"/>
              <a:t>A Simple Example of </a:t>
            </a:r>
            <a:r>
              <a:rPr lang="en-CA" sz="4400" b="0" i="0" u="none" strike="noStrike" cap="none">
                <a:solidFill>
                  <a:schemeClr val="dk1"/>
                </a:solidFill>
                <a:latin typeface="Calibri"/>
                <a:ea typeface="Calibri"/>
                <a:cs typeface="Calibri"/>
                <a:sym typeface="Calibri"/>
              </a:rPr>
              <a:t>Plausible Reasoning</a:t>
            </a:r>
            <a:endParaRPr sz="4400" b="0" i="0" u="none" strike="noStrike" cap="none">
              <a:solidFill>
                <a:schemeClr val="dk1"/>
              </a:solidFill>
              <a:latin typeface="Calibri"/>
              <a:ea typeface="Calibri"/>
              <a:cs typeface="Calibri"/>
              <a:sym typeface="Calibri"/>
            </a:endParaRPr>
          </a:p>
        </p:txBody>
      </p:sp>
      <p:sp>
        <p:nvSpPr>
          <p:cNvPr id="205" name="Google Shape;205;p27"/>
          <p:cNvSpPr txBox="1">
            <a:spLocks noGrp="1"/>
          </p:cNvSpPr>
          <p:nvPr>
            <p:ph type="body" idx="1"/>
          </p:nvPr>
        </p:nvSpPr>
        <p:spPr>
          <a:xfrm>
            <a:off x="415600" y="1688433"/>
            <a:ext cx="11360800" cy="440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Font typeface="Arial"/>
              <a:buNone/>
            </a:pPr>
            <a:endParaRPr sz="2800" b="0" i="0" u="none" strike="noStrike" cap="none">
              <a:solidFill>
                <a:srgbClr val="0066CC"/>
              </a:solidFill>
              <a:latin typeface="Calibri"/>
              <a:ea typeface="Calibri"/>
              <a:cs typeface="Calibri"/>
              <a:sym typeface="Calibri"/>
            </a:endParaRPr>
          </a:p>
          <a:p>
            <a:pPr marL="0" marR="0" lvl="0" indent="0" algn="l" rtl="0">
              <a:lnSpc>
                <a:spcPct val="90000"/>
              </a:lnSpc>
              <a:spcBef>
                <a:spcPts val="0"/>
              </a:spcBef>
              <a:spcAft>
                <a:spcPts val="0"/>
              </a:spcAft>
              <a:buClr>
                <a:schemeClr val="dk1"/>
              </a:buClr>
              <a:buFont typeface="Arial"/>
              <a:buNone/>
            </a:pPr>
            <a:r>
              <a:rPr lang="en-CA" sz="2800" b="0" i="0" u="none" strike="noStrike" cap="none">
                <a:solidFill>
                  <a:schemeClr val="dk1"/>
                </a:solidFill>
                <a:latin typeface="Calibri"/>
                <a:ea typeface="Calibri"/>
                <a:cs typeface="Calibri"/>
                <a:sym typeface="Calibri"/>
              </a:rPr>
              <a:t>Problem: To determine the missing letter in the written sentence:</a:t>
            </a:r>
            <a:endParaRPr/>
          </a:p>
          <a:p>
            <a:pPr marL="0" marR="0" lvl="0" indent="0" algn="l" rtl="0">
              <a:lnSpc>
                <a:spcPct val="90000"/>
              </a:lnSpc>
              <a:spcBef>
                <a:spcPts val="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a:p>
            <a:pPr marL="0" marR="0" lvl="0" indent="0" algn="ctr" rtl="0">
              <a:lnSpc>
                <a:spcPct val="90000"/>
              </a:lnSpc>
              <a:spcBef>
                <a:spcPts val="0"/>
              </a:spcBef>
              <a:spcAft>
                <a:spcPts val="0"/>
              </a:spcAft>
              <a:buClr>
                <a:srgbClr val="800000"/>
              </a:buClr>
              <a:buFont typeface="Arial"/>
              <a:buNone/>
            </a:pPr>
            <a:r>
              <a:rPr lang="en-CA" sz="3600" b="0" i="0" u="none" strike="noStrike" cap="none">
                <a:solidFill>
                  <a:srgbClr val="800000"/>
                </a:solidFill>
                <a:latin typeface="Calibri"/>
                <a:ea typeface="Calibri"/>
                <a:cs typeface="Calibri"/>
                <a:sym typeface="Calibri"/>
              </a:rPr>
              <a:t>“He m_t the men coming in.”</a:t>
            </a:r>
            <a:endParaRPr sz="3600"/>
          </a:p>
          <a:p>
            <a:pPr marL="0" marR="0" lvl="0" indent="0" algn="l" rtl="0">
              <a:lnSpc>
                <a:spcPct val="90000"/>
              </a:lnSpc>
              <a:spcBef>
                <a:spcPts val="0"/>
              </a:spcBef>
              <a:spcAft>
                <a:spcPts val="0"/>
              </a:spcAft>
              <a:buClr>
                <a:schemeClr val="dk1"/>
              </a:buClr>
              <a:buFont typeface="Arial"/>
              <a:buNone/>
            </a:pPr>
            <a:endParaRPr sz="2800" b="0" i="0" u="none" strike="noStrike" cap="none">
              <a:solidFill>
                <a:srgbClr val="800000"/>
              </a:solidFill>
              <a:latin typeface="Calibri"/>
              <a:ea typeface="Calibri"/>
              <a:cs typeface="Calibri"/>
              <a:sym typeface="Calibri"/>
            </a:endParaRPr>
          </a:p>
          <a:p>
            <a:pPr marL="0" marR="0" lvl="0" indent="0" algn="l" rtl="0">
              <a:lnSpc>
                <a:spcPct val="90000"/>
              </a:lnSpc>
              <a:spcBef>
                <a:spcPts val="0"/>
              </a:spcBef>
              <a:spcAft>
                <a:spcPts val="0"/>
              </a:spcAft>
              <a:buClr>
                <a:srgbClr val="1F3864"/>
              </a:buClr>
              <a:buFont typeface="Arial"/>
              <a:buNone/>
            </a:pPr>
            <a:r>
              <a:rPr lang="en-CA" sz="2800" b="0" i="0" u="none" strike="noStrike" cap="none">
                <a:solidFill>
                  <a:srgbClr val="1F3864"/>
                </a:solidFill>
                <a:latin typeface="Calibri"/>
                <a:ea typeface="Calibri"/>
                <a:cs typeface="Calibri"/>
                <a:sym typeface="Calibri"/>
              </a:rPr>
              <a:t>What is the most plausible estimate?</a:t>
            </a:r>
            <a:endParaRPr sz="2800" b="0" i="0" u="none" strike="noStrike" cap="none">
              <a:solidFill>
                <a:srgbClr val="1F3864"/>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8"/>
          <p:cNvSpPr txBox="1">
            <a:spLocks noGrp="1"/>
          </p:cNvSpPr>
          <p:nvPr>
            <p:ph type="title"/>
          </p:nvPr>
        </p:nvSpPr>
        <p:spPr>
          <a:xfrm>
            <a:off x="415600" y="593367"/>
            <a:ext cx="11360800" cy="9432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Font typeface="Calibri"/>
              <a:buNone/>
            </a:pPr>
            <a:r>
              <a:rPr lang="en-CA" sz="4400" b="0" i="0" u="none" strike="noStrike" cap="none">
                <a:solidFill>
                  <a:schemeClr val="dk1"/>
                </a:solidFill>
                <a:latin typeface="Calibri"/>
                <a:ea typeface="Calibri"/>
                <a:cs typeface="Calibri"/>
                <a:sym typeface="Calibri"/>
              </a:rPr>
              <a:t>Plausible Reasoning</a:t>
            </a:r>
            <a:endParaRPr sz="4400" b="0" i="0" u="none" strike="noStrike" cap="none">
              <a:solidFill>
                <a:schemeClr val="dk1"/>
              </a:solidFill>
              <a:latin typeface="Calibri"/>
              <a:ea typeface="Calibri"/>
              <a:cs typeface="Calibri"/>
              <a:sym typeface="Calibri"/>
            </a:endParaRPr>
          </a:p>
        </p:txBody>
      </p:sp>
      <p:sp>
        <p:nvSpPr>
          <p:cNvPr id="211" name="Google Shape;211;p28"/>
          <p:cNvSpPr txBox="1">
            <a:spLocks noGrp="1"/>
          </p:cNvSpPr>
          <p:nvPr>
            <p:ph type="body" idx="1"/>
          </p:nvPr>
        </p:nvSpPr>
        <p:spPr>
          <a:xfrm>
            <a:off x="415600" y="1688433"/>
            <a:ext cx="11360800" cy="440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Font typeface="Arial"/>
              <a:buNone/>
            </a:pPr>
            <a:r>
              <a:rPr lang="en-CA" sz="2800" b="0" i="0" u="none" strike="noStrike" cap="none">
                <a:solidFill>
                  <a:schemeClr val="dk1"/>
                </a:solidFill>
                <a:latin typeface="Calibri"/>
                <a:ea typeface="Calibri"/>
                <a:cs typeface="Calibri"/>
                <a:sym typeface="Calibri"/>
              </a:rPr>
              <a:t>Certain high-plausibility theses (data) are clearly present in the epistemic background (K) here:</a:t>
            </a:r>
            <a:endParaRPr/>
          </a:p>
          <a:p>
            <a:pPr marL="0" marR="0" lvl="0" indent="0" algn="l" rtl="0">
              <a:lnSpc>
                <a:spcPct val="90000"/>
              </a:lnSpc>
              <a:spcBef>
                <a:spcPts val="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a:p>
            <a:pPr marL="514350" marR="0" lvl="0" indent="-514350" algn="l" rtl="0">
              <a:lnSpc>
                <a:spcPct val="90000"/>
              </a:lnSpc>
              <a:spcBef>
                <a:spcPts val="0"/>
              </a:spcBef>
              <a:spcAft>
                <a:spcPts val="0"/>
              </a:spcAft>
              <a:buClr>
                <a:srgbClr val="2F5496"/>
              </a:buClr>
              <a:buSzPts val="2800"/>
              <a:buFont typeface="Arial"/>
              <a:buAutoNum type="alphaLcPeriod"/>
            </a:pPr>
            <a:r>
              <a:rPr lang="en-CA" sz="2800" b="0" i="0" u="none" strike="noStrike" cap="none">
                <a:solidFill>
                  <a:srgbClr val="2F5496"/>
                </a:solidFill>
                <a:latin typeface="Calibri"/>
                <a:ea typeface="Calibri"/>
                <a:cs typeface="Calibri"/>
                <a:sym typeface="Calibri"/>
              </a:rPr>
              <a:t>The sentence at issue (“He m_t the men coming in”) is an English sentence that makes good sense. (.9)</a:t>
            </a:r>
            <a:endParaRPr/>
          </a:p>
          <a:p>
            <a:pPr marL="514350" marR="0" lvl="0" indent="-514350" algn="l" rtl="0">
              <a:lnSpc>
                <a:spcPct val="90000"/>
              </a:lnSpc>
              <a:spcBef>
                <a:spcPts val="0"/>
              </a:spcBef>
              <a:spcAft>
                <a:spcPts val="0"/>
              </a:spcAft>
              <a:buClr>
                <a:srgbClr val="2F5496"/>
              </a:buClr>
              <a:buSzPts val="2800"/>
              <a:buFont typeface="Arial"/>
              <a:buAutoNum type="alphaLcPeriod"/>
            </a:pPr>
            <a:r>
              <a:rPr lang="en-CA" sz="2800" b="0" i="0" u="none" strike="noStrike" cap="none">
                <a:solidFill>
                  <a:srgbClr val="2F5496"/>
                </a:solidFill>
                <a:latin typeface="Calibri"/>
                <a:ea typeface="Calibri"/>
                <a:cs typeface="Calibri"/>
                <a:sym typeface="Calibri"/>
              </a:rPr>
              <a:t>The missing letter is a vowel. (.9)</a:t>
            </a:r>
            <a:endParaRPr/>
          </a:p>
          <a:p>
            <a:pPr marL="514350" marR="0" lvl="0" indent="-514350" algn="l" rtl="0">
              <a:lnSpc>
                <a:spcPct val="90000"/>
              </a:lnSpc>
              <a:spcBef>
                <a:spcPts val="0"/>
              </a:spcBef>
              <a:spcAft>
                <a:spcPts val="0"/>
              </a:spcAft>
              <a:buClr>
                <a:srgbClr val="2F5496"/>
              </a:buClr>
              <a:buSzPts val="2800"/>
              <a:buFont typeface="Arial"/>
              <a:buAutoNum type="alphaLcPeriod"/>
            </a:pPr>
            <a:r>
              <a:rPr lang="en-CA" sz="2800" b="0" i="0" u="none" strike="noStrike" cap="none">
                <a:solidFill>
                  <a:srgbClr val="2F5496"/>
                </a:solidFill>
                <a:latin typeface="Calibri"/>
                <a:ea typeface="Calibri"/>
                <a:cs typeface="Calibri"/>
                <a:sym typeface="Calibri"/>
              </a:rPr>
              <a:t>The incomplete word at issue (“m_t”) is an ordinary English word. (.9)</a:t>
            </a:r>
            <a:endParaRPr sz="2800" b="0" i="0" u="none" strike="noStrike" cap="none">
              <a:solidFill>
                <a:srgbClr val="2F5496"/>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Font typeface="Calibri"/>
              <a:buNone/>
            </a:pPr>
            <a:r>
              <a:rPr lang="en-CA" sz="4400" b="0" i="0" u="none" strike="noStrike" cap="none">
                <a:solidFill>
                  <a:schemeClr val="dk1"/>
                </a:solidFill>
                <a:latin typeface="Calibri"/>
                <a:ea typeface="Calibri"/>
                <a:cs typeface="Calibri"/>
                <a:sym typeface="Calibri"/>
              </a:rPr>
              <a:t>Plausibility Index</a:t>
            </a:r>
            <a:endParaRPr sz="4400" b="0" i="0" u="none" strike="noStrike" cap="none">
              <a:solidFill>
                <a:schemeClr val="dk1"/>
              </a:solidFill>
              <a:latin typeface="Calibri"/>
              <a:ea typeface="Calibri"/>
              <a:cs typeface="Calibri"/>
              <a:sym typeface="Calibri"/>
            </a:endParaRPr>
          </a:p>
        </p:txBody>
      </p:sp>
      <p:sp>
        <p:nvSpPr>
          <p:cNvPr id="217" name="Google Shape;217;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6699"/>
              </a:buClr>
              <a:buFont typeface="Arial"/>
              <a:buNone/>
            </a:pPr>
            <a:r>
              <a:rPr lang="en-CA" sz="2800" b="0" i="0" u="none" strike="noStrike" cap="none">
                <a:solidFill>
                  <a:srgbClr val="006699"/>
                </a:solidFill>
                <a:latin typeface="Calibri"/>
                <a:ea typeface="Calibri"/>
                <a:cs typeface="Calibri"/>
                <a:sym typeface="Calibri"/>
              </a:rPr>
              <a:t>0 = absolutely implausible</a:t>
            </a:r>
            <a:endParaRPr/>
          </a:p>
          <a:p>
            <a:pPr marL="0" marR="0" lvl="0" indent="0" algn="l" rtl="0">
              <a:lnSpc>
                <a:spcPct val="90000"/>
              </a:lnSpc>
              <a:spcBef>
                <a:spcPts val="1000"/>
              </a:spcBef>
              <a:spcAft>
                <a:spcPts val="0"/>
              </a:spcAft>
              <a:buClr>
                <a:srgbClr val="006699"/>
              </a:buClr>
              <a:buFont typeface="Arial"/>
              <a:buNone/>
            </a:pPr>
            <a:r>
              <a:rPr lang="en-CA" sz="2800" b="0" i="0" u="none" strike="noStrike" cap="none">
                <a:solidFill>
                  <a:srgbClr val="006699"/>
                </a:solidFill>
                <a:latin typeface="Calibri"/>
                <a:ea typeface="Calibri"/>
                <a:cs typeface="Calibri"/>
                <a:sym typeface="Calibri"/>
              </a:rPr>
              <a:t>.1 = somewhat plausible</a:t>
            </a:r>
            <a:endParaRPr/>
          </a:p>
          <a:p>
            <a:pPr marL="0" marR="0" lvl="0" indent="0" algn="l" rtl="0">
              <a:lnSpc>
                <a:spcPct val="90000"/>
              </a:lnSpc>
              <a:spcBef>
                <a:spcPts val="1000"/>
              </a:spcBef>
              <a:spcAft>
                <a:spcPts val="0"/>
              </a:spcAft>
              <a:buClr>
                <a:srgbClr val="006699"/>
              </a:buClr>
              <a:buFont typeface="Arial"/>
              <a:buNone/>
            </a:pPr>
            <a:r>
              <a:rPr lang="en-CA" sz="2800" b="0" i="0" u="none" strike="noStrike" cap="none">
                <a:solidFill>
                  <a:srgbClr val="006699"/>
                </a:solidFill>
                <a:latin typeface="Calibri"/>
                <a:ea typeface="Calibri"/>
                <a:cs typeface="Calibri"/>
                <a:sym typeface="Calibri"/>
              </a:rPr>
              <a:t>.5 = moderately plausible</a:t>
            </a:r>
            <a:endParaRPr/>
          </a:p>
          <a:p>
            <a:pPr marL="0" marR="0" lvl="0" indent="0" algn="l" rtl="0">
              <a:lnSpc>
                <a:spcPct val="90000"/>
              </a:lnSpc>
              <a:spcBef>
                <a:spcPts val="1000"/>
              </a:spcBef>
              <a:spcAft>
                <a:spcPts val="0"/>
              </a:spcAft>
              <a:buClr>
                <a:srgbClr val="006699"/>
              </a:buClr>
              <a:buFont typeface="Arial"/>
              <a:buNone/>
            </a:pPr>
            <a:r>
              <a:rPr lang="en-CA" sz="2800" b="0" i="0" u="none" strike="noStrike" cap="none">
                <a:solidFill>
                  <a:srgbClr val="006699"/>
                </a:solidFill>
                <a:latin typeface="Calibri"/>
                <a:ea typeface="Calibri"/>
                <a:cs typeface="Calibri"/>
                <a:sym typeface="Calibri"/>
              </a:rPr>
              <a:t>.7 = very plausible</a:t>
            </a:r>
            <a:endParaRPr/>
          </a:p>
          <a:p>
            <a:pPr marL="0" marR="0" lvl="0" indent="0" algn="l" rtl="0">
              <a:lnSpc>
                <a:spcPct val="90000"/>
              </a:lnSpc>
              <a:spcBef>
                <a:spcPts val="1000"/>
              </a:spcBef>
              <a:spcAft>
                <a:spcPts val="0"/>
              </a:spcAft>
              <a:buClr>
                <a:srgbClr val="006699"/>
              </a:buClr>
              <a:buFont typeface="Arial"/>
              <a:buNone/>
            </a:pPr>
            <a:r>
              <a:rPr lang="en-CA" sz="2800" b="0" i="0" u="none" strike="noStrike" cap="none">
                <a:solidFill>
                  <a:srgbClr val="006699"/>
                </a:solidFill>
                <a:latin typeface="Calibri"/>
                <a:ea typeface="Calibri"/>
                <a:cs typeface="Calibri"/>
                <a:sym typeface="Calibri"/>
              </a:rPr>
              <a:t>.9 = highly plausible</a:t>
            </a:r>
            <a:endParaRPr/>
          </a:p>
          <a:p>
            <a:pPr marL="0" marR="0" lvl="0" indent="0" algn="l" rtl="0">
              <a:lnSpc>
                <a:spcPct val="90000"/>
              </a:lnSpc>
              <a:spcBef>
                <a:spcPts val="1000"/>
              </a:spcBef>
              <a:spcAft>
                <a:spcPts val="0"/>
              </a:spcAft>
              <a:buClr>
                <a:srgbClr val="006699"/>
              </a:buClr>
              <a:buFont typeface="Arial"/>
              <a:buNone/>
            </a:pPr>
            <a:r>
              <a:rPr lang="en-CA" sz="2800" b="0" i="0" u="none" strike="noStrike" cap="none">
                <a:solidFill>
                  <a:srgbClr val="006699"/>
                </a:solidFill>
                <a:latin typeface="Calibri"/>
                <a:ea typeface="Calibri"/>
                <a:cs typeface="Calibri"/>
                <a:sym typeface="Calibri"/>
              </a:rPr>
              <a:t>1 = established fact.</a:t>
            </a:r>
            <a:endParaRPr/>
          </a:p>
          <a:p>
            <a:pPr marL="0" marR="0" lvl="0" indent="0" algn="l" rtl="0">
              <a:lnSpc>
                <a:spcPct val="90000"/>
              </a:lnSpc>
              <a:spcBef>
                <a:spcPts val="100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Font typeface="Arial"/>
              <a:buNone/>
            </a:pPr>
            <a:r>
              <a:rPr lang="en-CA" sz="2800" b="0" i="0" u="none" strike="noStrike" cap="none">
                <a:solidFill>
                  <a:schemeClr val="dk1"/>
                </a:solidFill>
                <a:latin typeface="Calibri"/>
                <a:ea typeface="Calibri"/>
                <a:cs typeface="Calibri"/>
                <a:sym typeface="Calibri"/>
              </a:rPr>
              <a:t>Thus, {a, b, c } are highly plausible = .9</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0"/>
          <p:cNvSpPr txBox="1">
            <a:spLocks noGrp="1"/>
          </p:cNvSpPr>
          <p:nvPr>
            <p:ph type="title"/>
          </p:nvPr>
        </p:nvSpPr>
        <p:spPr>
          <a:xfrm>
            <a:off x="415600" y="593367"/>
            <a:ext cx="11360800" cy="9432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FF0000"/>
              </a:buClr>
              <a:buFont typeface="Calibri"/>
              <a:buNone/>
            </a:pPr>
            <a:r>
              <a:rPr lang="en-CA" sz="4400" b="0" i="0" u="none" strike="noStrike" cap="none">
                <a:solidFill>
                  <a:srgbClr val="FF0000"/>
                </a:solidFill>
                <a:latin typeface="Calibri"/>
                <a:ea typeface="Calibri"/>
                <a:cs typeface="Calibri"/>
                <a:sym typeface="Calibri"/>
              </a:rPr>
              <a:t>Plausible Reasoning</a:t>
            </a:r>
            <a:endParaRPr/>
          </a:p>
        </p:txBody>
      </p:sp>
      <p:sp>
        <p:nvSpPr>
          <p:cNvPr id="223" name="Google Shape;223;p30"/>
          <p:cNvSpPr txBox="1">
            <a:spLocks noGrp="1"/>
          </p:cNvSpPr>
          <p:nvPr>
            <p:ph type="body" idx="1"/>
          </p:nvPr>
        </p:nvSpPr>
        <p:spPr>
          <a:xfrm>
            <a:off x="415600" y="1688433"/>
            <a:ext cx="11360800" cy="440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Font typeface="Arial"/>
              <a:buNone/>
            </a:pPr>
            <a:r>
              <a:rPr lang="en-CA" sz="2800" b="0" i="0" u="none" strike="noStrike" cap="none">
                <a:solidFill>
                  <a:schemeClr val="dk1"/>
                </a:solidFill>
                <a:latin typeface="Calibri"/>
                <a:ea typeface="Calibri"/>
                <a:cs typeface="Calibri"/>
                <a:sym typeface="Calibri"/>
              </a:rPr>
              <a:t>“A wide range of specific alternatives can be projected here. Many of these can be ruled out immediately as conflicting with both of the high-plausibility theses (b) and (c), such as ‘the missing letter is z’.”</a:t>
            </a:r>
            <a:endParaRPr/>
          </a:p>
          <a:p>
            <a:pPr marL="0" marR="0" lvl="0" indent="0" algn="l" rtl="0">
              <a:lnSpc>
                <a:spcPct val="90000"/>
              </a:lnSpc>
              <a:spcBef>
                <a:spcPts val="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rgbClr val="0066CC"/>
              </a:buClr>
              <a:buFont typeface="Arial"/>
              <a:buNone/>
            </a:pPr>
            <a:r>
              <a:rPr lang="en-CA" sz="2800" b="0" i="0" u="none" strike="noStrike" cap="none">
                <a:solidFill>
                  <a:srgbClr val="0066CC"/>
                </a:solidFill>
                <a:latin typeface="Calibri"/>
                <a:ea typeface="Calibri"/>
                <a:cs typeface="Calibri"/>
                <a:sym typeface="Calibri"/>
              </a:rPr>
              <a:t>The only prospects that fail to pose a conflict with (b) are the vowels, which we will designate as (d</a:t>
            </a:r>
            <a:r>
              <a:rPr lang="en-CA" sz="2800" b="0" i="0" u="none" strike="noStrike" cap="none" baseline="-25000">
                <a:solidFill>
                  <a:srgbClr val="0066CC"/>
                </a:solidFill>
                <a:latin typeface="Calibri"/>
                <a:ea typeface="Calibri"/>
                <a:cs typeface="Calibri"/>
                <a:sym typeface="Calibri"/>
              </a:rPr>
              <a:t>1</a:t>
            </a:r>
            <a:r>
              <a:rPr lang="en-CA" sz="2800" b="0" i="0" u="none" strike="noStrike" cap="none">
                <a:solidFill>
                  <a:srgbClr val="0066CC"/>
                </a:solidFill>
                <a:latin typeface="Calibri"/>
                <a:ea typeface="Calibri"/>
                <a:cs typeface="Calibri"/>
                <a:sym typeface="Calibri"/>
              </a:rPr>
              <a:t>, d</a:t>
            </a:r>
            <a:r>
              <a:rPr lang="en-CA" sz="2800" b="0" i="0" u="none" strike="noStrike" cap="none" baseline="-25000">
                <a:solidFill>
                  <a:srgbClr val="0066CC"/>
                </a:solidFill>
                <a:latin typeface="Calibri"/>
                <a:ea typeface="Calibri"/>
                <a:cs typeface="Calibri"/>
                <a:sym typeface="Calibri"/>
              </a:rPr>
              <a:t>2</a:t>
            </a:r>
            <a:r>
              <a:rPr lang="en-CA" sz="2800" b="0" i="0" u="none" strike="noStrike" cap="none">
                <a:solidFill>
                  <a:srgbClr val="0066CC"/>
                </a:solidFill>
                <a:latin typeface="Calibri"/>
                <a:ea typeface="Calibri"/>
                <a:cs typeface="Calibri"/>
                <a:sym typeface="Calibri"/>
              </a:rPr>
              <a:t>, d</a:t>
            </a:r>
            <a:r>
              <a:rPr lang="en-CA" sz="2800" b="0" i="0" u="none" strike="noStrike" cap="none" baseline="-25000">
                <a:solidFill>
                  <a:srgbClr val="0066CC"/>
                </a:solidFill>
                <a:latin typeface="Calibri"/>
                <a:ea typeface="Calibri"/>
                <a:cs typeface="Calibri"/>
                <a:sym typeface="Calibri"/>
              </a:rPr>
              <a:t>3</a:t>
            </a:r>
            <a:r>
              <a:rPr lang="en-CA" sz="2800" b="0" i="0" u="none" strike="noStrike" cap="none">
                <a:solidFill>
                  <a:srgbClr val="0066CC"/>
                </a:solidFill>
                <a:latin typeface="Calibri"/>
                <a:ea typeface="Calibri"/>
                <a:cs typeface="Calibri"/>
                <a:sym typeface="Calibri"/>
              </a:rPr>
              <a:t>, d</a:t>
            </a:r>
            <a:r>
              <a:rPr lang="en-CA" sz="2800" b="0" i="0" u="none" strike="noStrike" cap="none" baseline="-25000">
                <a:solidFill>
                  <a:srgbClr val="0066CC"/>
                </a:solidFill>
                <a:latin typeface="Calibri"/>
                <a:ea typeface="Calibri"/>
                <a:cs typeface="Calibri"/>
                <a:sym typeface="Calibri"/>
              </a:rPr>
              <a:t>4</a:t>
            </a:r>
            <a:r>
              <a:rPr lang="en-CA" sz="2800" b="0" i="0" u="none" strike="noStrike" cap="none">
                <a:solidFill>
                  <a:srgbClr val="0066CC"/>
                </a:solidFill>
                <a:latin typeface="Calibri"/>
                <a:ea typeface="Calibri"/>
                <a:cs typeface="Calibri"/>
                <a:sym typeface="Calibri"/>
              </a:rPr>
              <a:t>, and d</a:t>
            </a:r>
            <a:r>
              <a:rPr lang="en-CA" sz="2800" b="0" i="0" u="none" strike="noStrike" cap="none" baseline="-25000">
                <a:solidFill>
                  <a:srgbClr val="0066CC"/>
                </a:solidFill>
                <a:latin typeface="Calibri"/>
                <a:ea typeface="Calibri"/>
                <a:cs typeface="Calibri"/>
                <a:sym typeface="Calibri"/>
              </a:rPr>
              <a:t>5</a:t>
            </a:r>
            <a:r>
              <a:rPr lang="en-CA" sz="2800" b="0" i="0" u="none" strike="noStrike" cap="none">
                <a:solidFill>
                  <a:srgbClr val="0066CC"/>
                </a:solidFill>
                <a:latin typeface="Calibri"/>
                <a:ea typeface="Calibri"/>
                <a:cs typeface="Calibri"/>
                <a:sym typeface="Calibri"/>
              </a:rPr>
              <a:t>). Therefore, the missing letter is either A, E, I, O, U (respectively).</a:t>
            </a:r>
            <a:endParaRPr/>
          </a:p>
          <a:p>
            <a:pPr marL="0" marR="0" lvl="0" indent="0" algn="l" rtl="0">
              <a:lnSpc>
                <a:spcPct val="90000"/>
              </a:lnSpc>
              <a:spcBef>
                <a:spcPts val="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dk1"/>
              </a:buClr>
              <a:buFont typeface="Arial"/>
              <a:buNone/>
            </a:pPr>
            <a:r>
              <a:rPr lang="en-CA" sz="2800" b="0" i="0" u="none" strike="noStrike" cap="none">
                <a:solidFill>
                  <a:schemeClr val="dk1"/>
                </a:solidFill>
                <a:latin typeface="Calibri"/>
                <a:ea typeface="Calibri"/>
                <a:cs typeface="Calibri"/>
                <a:sym typeface="Calibri"/>
              </a:rPr>
              <a:t>We will assign to these five theses a plausibility-index substantially lower than that of (a) – (c) – all of them taking the form S</a:t>
            </a:r>
            <a:r>
              <a:rPr lang="en-CA" sz="2800" b="0" i="0" u="none" strike="noStrike" cap="none" baseline="-25000">
                <a:solidFill>
                  <a:schemeClr val="dk1"/>
                </a:solidFill>
                <a:latin typeface="Calibri"/>
                <a:ea typeface="Calibri"/>
                <a:cs typeface="Calibri"/>
                <a:sym typeface="Calibri"/>
              </a:rPr>
              <a:t>i</a:t>
            </a:r>
            <a:r>
              <a:rPr lang="en-CA" sz="2800" b="0" i="0" u="none" strike="noStrike" cap="none">
                <a:solidFill>
                  <a:schemeClr val="dk1"/>
                </a:solidFill>
                <a:latin typeface="Calibri"/>
                <a:ea typeface="Calibri"/>
                <a:cs typeface="Calibri"/>
                <a:sym typeface="Calibri"/>
              </a:rPr>
              <a:t>= {(a), (b), (c), (d</a:t>
            </a:r>
            <a:r>
              <a:rPr lang="en-CA" sz="2800" b="0" i="0" u="none" strike="noStrike" cap="none" baseline="-25000">
                <a:solidFill>
                  <a:schemeClr val="dk1"/>
                </a:solidFill>
                <a:latin typeface="Calibri"/>
                <a:ea typeface="Calibri"/>
                <a:cs typeface="Calibri"/>
                <a:sym typeface="Calibri"/>
              </a:rPr>
              <a:t>i</a:t>
            </a:r>
            <a:r>
              <a:rPr lang="en-CA" sz="2800" b="0" i="0" u="none" strike="noStrike" cap="none">
                <a:solidFill>
                  <a:schemeClr val="dk1"/>
                </a:solidFill>
                <a:latin typeface="Calibri"/>
                <a:ea typeface="Calibri"/>
                <a:cs typeface="Calibri"/>
                <a:sym typeface="Calibri"/>
              </a:rPr>
              <a:t>)}</a:t>
            </a:r>
            <a:endParaRPr/>
          </a:p>
          <a:p>
            <a:pPr marL="0" marR="0" lvl="0" indent="0" algn="l" rtl="0">
              <a:lnSpc>
                <a:spcPct val="90000"/>
              </a:lnSpc>
              <a:spcBef>
                <a:spcPts val="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1"/>
          <p:cNvSpPr txBox="1">
            <a:spLocks noGrp="1"/>
          </p:cNvSpPr>
          <p:nvPr>
            <p:ph type="title"/>
          </p:nvPr>
        </p:nvSpPr>
        <p:spPr>
          <a:xfrm>
            <a:off x="415600" y="219942"/>
            <a:ext cx="11360700" cy="9432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66CC"/>
              </a:buClr>
              <a:buFont typeface="Calibri"/>
              <a:buNone/>
            </a:pPr>
            <a:r>
              <a:rPr lang="en-CA" sz="4400" b="0" i="0" u="none" strike="noStrike" cap="none">
                <a:solidFill>
                  <a:srgbClr val="0066CC"/>
                </a:solidFill>
                <a:latin typeface="Calibri"/>
                <a:ea typeface="Calibri"/>
                <a:cs typeface="Calibri"/>
                <a:sym typeface="Calibri"/>
              </a:rPr>
              <a:t>Plausibility Index</a:t>
            </a:r>
            <a:endParaRPr sz="4400" b="0" i="0" u="none" strike="noStrike" cap="none">
              <a:solidFill>
                <a:srgbClr val="0066CC"/>
              </a:solidFill>
              <a:latin typeface="Calibri"/>
              <a:ea typeface="Calibri"/>
              <a:cs typeface="Calibri"/>
              <a:sym typeface="Calibri"/>
            </a:endParaRPr>
          </a:p>
        </p:txBody>
      </p:sp>
      <p:sp>
        <p:nvSpPr>
          <p:cNvPr id="229" name="Google Shape;229;p31"/>
          <p:cNvSpPr txBox="1">
            <a:spLocks noGrp="1"/>
          </p:cNvSpPr>
          <p:nvPr>
            <p:ph type="body" idx="1"/>
          </p:nvPr>
        </p:nvSpPr>
        <p:spPr>
          <a:xfrm>
            <a:off x="415600" y="1342358"/>
            <a:ext cx="11360700" cy="4403700"/>
          </a:xfrm>
          <a:prstGeom prst="rect">
            <a:avLst/>
          </a:prstGeom>
          <a:noFill/>
          <a:ln>
            <a:noFill/>
          </a:ln>
        </p:spPr>
        <p:txBody>
          <a:bodyPr spcFirstLastPara="1" wrap="square" lIns="91425" tIns="91425" rIns="91425" bIns="91425" anchor="t" anchorCtr="0">
            <a:noAutofit/>
          </a:bodyPr>
          <a:lstStyle/>
          <a:p>
            <a:pPr marL="0" marR="0" lvl="0" indent="0" algn="l" rtl="0">
              <a:lnSpc>
                <a:spcPct val="80000"/>
              </a:lnSpc>
              <a:spcBef>
                <a:spcPts val="0"/>
              </a:spcBef>
              <a:spcAft>
                <a:spcPts val="0"/>
              </a:spcAft>
              <a:buClr>
                <a:schemeClr val="dk1"/>
              </a:buClr>
              <a:buFont typeface="Arial"/>
              <a:buNone/>
            </a:pPr>
            <a:r>
              <a:rPr lang="en-CA" sz="2800" b="0" i="0" u="none" strike="noStrike" cap="none">
                <a:solidFill>
                  <a:schemeClr val="dk1"/>
                </a:solidFill>
                <a:latin typeface="Calibri"/>
                <a:ea typeface="Calibri"/>
                <a:cs typeface="Calibri"/>
                <a:sym typeface="Calibri"/>
              </a:rPr>
              <a:t>1 = certain; .9 = highly plausible; .5 = moderately plausible; .2 = some plausibility; 0= implausible</a:t>
            </a:r>
            <a:endParaRPr/>
          </a:p>
          <a:p>
            <a:pPr marL="0" marR="0" lvl="0" indent="0" algn="l" rtl="0">
              <a:lnSpc>
                <a:spcPct val="80000"/>
              </a:lnSpc>
              <a:spcBef>
                <a:spcPts val="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80000"/>
              </a:lnSpc>
              <a:spcBef>
                <a:spcPts val="0"/>
              </a:spcBef>
              <a:spcAft>
                <a:spcPts val="0"/>
              </a:spcAft>
              <a:buClr>
                <a:srgbClr val="385623"/>
              </a:buClr>
              <a:buFont typeface="Arial"/>
              <a:buNone/>
            </a:pPr>
            <a:r>
              <a:rPr lang="en-CA" sz="2800" b="0" i="0" u="none" strike="noStrike" cap="none">
                <a:solidFill>
                  <a:srgbClr val="385623"/>
                </a:solidFill>
                <a:latin typeface="Calibri"/>
                <a:ea typeface="Calibri"/>
                <a:cs typeface="Calibri"/>
                <a:sym typeface="Calibri"/>
              </a:rPr>
              <a:t>|a| = .9</a:t>
            </a:r>
            <a:endParaRPr/>
          </a:p>
          <a:p>
            <a:pPr marL="0" marR="0" lvl="0" indent="0" algn="l" rtl="0">
              <a:lnSpc>
                <a:spcPct val="80000"/>
              </a:lnSpc>
              <a:spcBef>
                <a:spcPts val="0"/>
              </a:spcBef>
              <a:spcAft>
                <a:spcPts val="0"/>
              </a:spcAft>
              <a:buClr>
                <a:srgbClr val="385623"/>
              </a:buClr>
              <a:buFont typeface="Arial"/>
              <a:buNone/>
            </a:pPr>
            <a:r>
              <a:rPr lang="en-CA" sz="2800" b="0" i="0" u="none" strike="noStrike" cap="none">
                <a:solidFill>
                  <a:srgbClr val="385623"/>
                </a:solidFill>
                <a:latin typeface="Calibri"/>
                <a:ea typeface="Calibri"/>
                <a:cs typeface="Calibri"/>
                <a:sym typeface="Calibri"/>
              </a:rPr>
              <a:t>|b| = .9</a:t>
            </a:r>
            <a:endParaRPr/>
          </a:p>
          <a:p>
            <a:pPr marL="0" marR="0" lvl="0" indent="0" algn="l" rtl="0">
              <a:lnSpc>
                <a:spcPct val="80000"/>
              </a:lnSpc>
              <a:spcBef>
                <a:spcPts val="0"/>
              </a:spcBef>
              <a:spcAft>
                <a:spcPts val="0"/>
              </a:spcAft>
              <a:buClr>
                <a:srgbClr val="385623"/>
              </a:buClr>
              <a:buFont typeface="Arial"/>
              <a:buNone/>
            </a:pPr>
            <a:r>
              <a:rPr lang="en-CA" sz="2800" b="0" i="0" u="none" strike="noStrike" cap="none">
                <a:solidFill>
                  <a:srgbClr val="385623"/>
                </a:solidFill>
                <a:latin typeface="Calibri"/>
                <a:ea typeface="Calibri"/>
                <a:cs typeface="Calibri"/>
                <a:sym typeface="Calibri"/>
              </a:rPr>
              <a:t>|c| = .9</a:t>
            </a:r>
            <a:endParaRPr/>
          </a:p>
          <a:p>
            <a:pPr marL="0" marR="0" lvl="0" indent="0" algn="l" rtl="0">
              <a:lnSpc>
                <a:spcPct val="80000"/>
              </a:lnSpc>
              <a:spcBef>
                <a:spcPts val="0"/>
              </a:spcBef>
              <a:spcAft>
                <a:spcPts val="0"/>
              </a:spcAft>
              <a:buClr>
                <a:srgbClr val="385623"/>
              </a:buClr>
              <a:buFont typeface="Arial"/>
              <a:buNone/>
            </a:pPr>
            <a:r>
              <a:rPr lang="en-CA" sz="2800" b="0" i="0" u="none" strike="noStrike" cap="none">
                <a:solidFill>
                  <a:srgbClr val="385623"/>
                </a:solidFill>
                <a:latin typeface="Calibri"/>
                <a:ea typeface="Calibri"/>
                <a:cs typeface="Calibri"/>
                <a:sym typeface="Calibri"/>
              </a:rPr>
              <a:t>|d</a:t>
            </a:r>
            <a:r>
              <a:rPr lang="en-CA" sz="2800" b="0" i="0" u="none" strike="noStrike" cap="none" baseline="-25000">
                <a:solidFill>
                  <a:srgbClr val="385623"/>
                </a:solidFill>
                <a:latin typeface="Calibri"/>
                <a:ea typeface="Calibri"/>
                <a:cs typeface="Calibri"/>
                <a:sym typeface="Calibri"/>
              </a:rPr>
              <a:t>1</a:t>
            </a:r>
            <a:r>
              <a:rPr lang="en-CA" sz="2800" b="0" i="0" u="none" strike="noStrike" cap="none">
                <a:solidFill>
                  <a:srgbClr val="385623"/>
                </a:solidFill>
                <a:latin typeface="Calibri"/>
                <a:ea typeface="Calibri"/>
                <a:cs typeface="Calibri"/>
                <a:sym typeface="Calibri"/>
              </a:rPr>
              <a:t>| = .2</a:t>
            </a:r>
            <a:endParaRPr/>
          </a:p>
          <a:p>
            <a:pPr marL="0" marR="0" lvl="0" indent="0" algn="l" rtl="0">
              <a:lnSpc>
                <a:spcPct val="80000"/>
              </a:lnSpc>
              <a:spcBef>
                <a:spcPts val="0"/>
              </a:spcBef>
              <a:spcAft>
                <a:spcPts val="0"/>
              </a:spcAft>
              <a:buClr>
                <a:srgbClr val="385623"/>
              </a:buClr>
              <a:buFont typeface="Arial"/>
              <a:buNone/>
            </a:pPr>
            <a:r>
              <a:rPr lang="en-CA" sz="2800" b="0" i="0" u="none" strike="noStrike" cap="none">
                <a:solidFill>
                  <a:srgbClr val="385623"/>
                </a:solidFill>
                <a:latin typeface="Calibri"/>
                <a:ea typeface="Calibri"/>
                <a:cs typeface="Calibri"/>
                <a:sym typeface="Calibri"/>
              </a:rPr>
              <a:t>|d</a:t>
            </a:r>
            <a:r>
              <a:rPr lang="en-CA" sz="2800" b="0" i="0" u="none" strike="noStrike" cap="none" baseline="-25000">
                <a:solidFill>
                  <a:srgbClr val="385623"/>
                </a:solidFill>
                <a:latin typeface="Calibri"/>
                <a:ea typeface="Calibri"/>
                <a:cs typeface="Calibri"/>
                <a:sym typeface="Calibri"/>
              </a:rPr>
              <a:t>2</a:t>
            </a:r>
            <a:r>
              <a:rPr lang="en-CA" sz="2800" b="0" i="0" u="none" strike="noStrike" cap="none">
                <a:solidFill>
                  <a:srgbClr val="385623"/>
                </a:solidFill>
                <a:latin typeface="Calibri"/>
                <a:ea typeface="Calibri"/>
                <a:cs typeface="Calibri"/>
                <a:sym typeface="Calibri"/>
              </a:rPr>
              <a:t>| = .2</a:t>
            </a:r>
            <a:endParaRPr/>
          </a:p>
          <a:p>
            <a:pPr marL="0" marR="0" lvl="0" indent="0" algn="l" rtl="0">
              <a:lnSpc>
                <a:spcPct val="80000"/>
              </a:lnSpc>
              <a:spcBef>
                <a:spcPts val="0"/>
              </a:spcBef>
              <a:spcAft>
                <a:spcPts val="0"/>
              </a:spcAft>
              <a:buClr>
                <a:srgbClr val="385623"/>
              </a:buClr>
              <a:buFont typeface="Arial"/>
              <a:buNone/>
            </a:pPr>
            <a:r>
              <a:rPr lang="en-CA" sz="2800" b="0" i="0" u="none" strike="noStrike" cap="none">
                <a:solidFill>
                  <a:srgbClr val="385623"/>
                </a:solidFill>
                <a:latin typeface="Calibri"/>
                <a:ea typeface="Calibri"/>
                <a:cs typeface="Calibri"/>
                <a:sym typeface="Calibri"/>
              </a:rPr>
              <a:t>|d</a:t>
            </a:r>
            <a:r>
              <a:rPr lang="en-CA" sz="2800" b="0" i="0" u="none" strike="noStrike" cap="none" baseline="-25000">
                <a:solidFill>
                  <a:srgbClr val="385623"/>
                </a:solidFill>
                <a:latin typeface="Calibri"/>
                <a:ea typeface="Calibri"/>
                <a:cs typeface="Calibri"/>
                <a:sym typeface="Calibri"/>
              </a:rPr>
              <a:t>3</a:t>
            </a:r>
            <a:r>
              <a:rPr lang="en-CA" sz="2800" b="0" i="0" u="none" strike="noStrike" cap="none">
                <a:solidFill>
                  <a:srgbClr val="385623"/>
                </a:solidFill>
                <a:latin typeface="Calibri"/>
                <a:ea typeface="Calibri"/>
                <a:cs typeface="Calibri"/>
                <a:sym typeface="Calibri"/>
              </a:rPr>
              <a:t>| = .2</a:t>
            </a:r>
            <a:endParaRPr/>
          </a:p>
          <a:p>
            <a:pPr marL="0" marR="0" lvl="0" indent="0" algn="l" rtl="0">
              <a:lnSpc>
                <a:spcPct val="80000"/>
              </a:lnSpc>
              <a:spcBef>
                <a:spcPts val="0"/>
              </a:spcBef>
              <a:spcAft>
                <a:spcPts val="0"/>
              </a:spcAft>
              <a:buClr>
                <a:srgbClr val="385623"/>
              </a:buClr>
              <a:buFont typeface="Arial"/>
              <a:buNone/>
            </a:pPr>
            <a:r>
              <a:rPr lang="en-CA" sz="2800" b="0" i="0" u="none" strike="noStrike" cap="none">
                <a:solidFill>
                  <a:srgbClr val="385623"/>
                </a:solidFill>
                <a:latin typeface="Calibri"/>
                <a:ea typeface="Calibri"/>
                <a:cs typeface="Calibri"/>
                <a:sym typeface="Calibri"/>
              </a:rPr>
              <a:t>|d</a:t>
            </a:r>
            <a:r>
              <a:rPr lang="en-CA" sz="2800" b="0" i="0" u="none" strike="noStrike" cap="none" baseline="-25000">
                <a:solidFill>
                  <a:srgbClr val="385623"/>
                </a:solidFill>
                <a:latin typeface="Calibri"/>
                <a:ea typeface="Calibri"/>
                <a:cs typeface="Calibri"/>
                <a:sym typeface="Calibri"/>
              </a:rPr>
              <a:t>4</a:t>
            </a:r>
            <a:r>
              <a:rPr lang="en-CA" sz="2800" b="0" i="0" u="none" strike="noStrike" cap="none">
                <a:solidFill>
                  <a:srgbClr val="385623"/>
                </a:solidFill>
                <a:latin typeface="Calibri"/>
                <a:ea typeface="Calibri"/>
                <a:cs typeface="Calibri"/>
                <a:sym typeface="Calibri"/>
              </a:rPr>
              <a:t>| = .2</a:t>
            </a:r>
            <a:endParaRPr/>
          </a:p>
          <a:p>
            <a:pPr marL="0" marR="0" lvl="0" indent="0" algn="l" rtl="0">
              <a:lnSpc>
                <a:spcPct val="80000"/>
              </a:lnSpc>
              <a:spcBef>
                <a:spcPts val="0"/>
              </a:spcBef>
              <a:spcAft>
                <a:spcPts val="0"/>
              </a:spcAft>
              <a:buClr>
                <a:srgbClr val="385623"/>
              </a:buClr>
              <a:buFont typeface="Arial"/>
              <a:buNone/>
            </a:pPr>
            <a:r>
              <a:rPr lang="en-CA" sz="2800" b="0" i="0" u="none" strike="noStrike" cap="none">
                <a:solidFill>
                  <a:srgbClr val="385623"/>
                </a:solidFill>
                <a:latin typeface="Calibri"/>
                <a:ea typeface="Calibri"/>
                <a:cs typeface="Calibri"/>
                <a:sym typeface="Calibri"/>
              </a:rPr>
              <a:t>|d</a:t>
            </a:r>
            <a:r>
              <a:rPr lang="en-CA" sz="2800" b="0" i="0" u="none" strike="noStrike" cap="none" baseline="-25000">
                <a:solidFill>
                  <a:srgbClr val="385623"/>
                </a:solidFill>
                <a:latin typeface="Calibri"/>
                <a:ea typeface="Calibri"/>
                <a:cs typeface="Calibri"/>
                <a:sym typeface="Calibri"/>
              </a:rPr>
              <a:t>5</a:t>
            </a:r>
            <a:r>
              <a:rPr lang="en-CA" sz="2800" b="0" i="0" u="none" strike="noStrike" cap="none">
                <a:solidFill>
                  <a:srgbClr val="385623"/>
                </a:solidFill>
                <a:latin typeface="Calibri"/>
                <a:ea typeface="Calibri"/>
                <a:cs typeface="Calibri"/>
                <a:sym typeface="Calibri"/>
              </a:rPr>
              <a:t>| = .2</a:t>
            </a:r>
            <a:endParaRPr/>
          </a:p>
          <a:p>
            <a:pPr marL="0" marR="0" lvl="0" indent="0" algn="l" rtl="0">
              <a:lnSpc>
                <a:spcPct val="80000"/>
              </a:lnSpc>
              <a:spcBef>
                <a:spcPts val="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80000"/>
              </a:lnSpc>
              <a:spcBef>
                <a:spcPts val="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80000"/>
              </a:lnSpc>
              <a:spcBef>
                <a:spcPts val="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2"/>
          <p:cNvSpPr txBox="1"/>
          <p:nvPr/>
        </p:nvSpPr>
        <p:spPr>
          <a:xfrm>
            <a:off x="477800" y="790825"/>
            <a:ext cx="10915800" cy="2246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3000">
                <a:solidFill>
                  <a:srgbClr val="006699"/>
                </a:solidFill>
                <a:latin typeface="Calibri"/>
                <a:ea typeface="Calibri"/>
                <a:cs typeface="Calibri"/>
                <a:sym typeface="Calibri"/>
              </a:rPr>
              <a:t>At this point, we want to take the entire set (S) of data and determine our possible sub sets </a:t>
            </a:r>
            <a:r>
              <a:rPr lang="en-CA" sz="3000">
                <a:solidFill>
                  <a:schemeClr val="dk1"/>
                </a:solidFill>
                <a:latin typeface="Calibri"/>
                <a:ea typeface="Calibri"/>
                <a:cs typeface="Calibri"/>
                <a:sym typeface="Calibri"/>
              </a:rPr>
              <a:t>(S</a:t>
            </a:r>
            <a:r>
              <a:rPr lang="en-CA" sz="3000" baseline="-25000">
                <a:solidFill>
                  <a:schemeClr val="dk1"/>
                </a:solidFill>
                <a:latin typeface="Calibri"/>
                <a:ea typeface="Calibri"/>
                <a:cs typeface="Calibri"/>
                <a:sym typeface="Calibri"/>
              </a:rPr>
              <a:t>1</a:t>
            </a:r>
            <a:r>
              <a:rPr lang="en-CA" sz="3000">
                <a:solidFill>
                  <a:schemeClr val="dk1"/>
                </a:solidFill>
                <a:latin typeface="Calibri"/>
                <a:ea typeface="Calibri"/>
                <a:cs typeface="Calibri"/>
                <a:sym typeface="Calibri"/>
              </a:rPr>
              <a:t>, S</a:t>
            </a:r>
            <a:r>
              <a:rPr lang="en-CA" sz="3000" baseline="-25000">
                <a:solidFill>
                  <a:schemeClr val="dk1"/>
                </a:solidFill>
                <a:latin typeface="Calibri"/>
                <a:ea typeface="Calibri"/>
                <a:cs typeface="Calibri"/>
                <a:sym typeface="Calibri"/>
              </a:rPr>
              <a:t>2</a:t>
            </a:r>
            <a:r>
              <a:rPr lang="en-CA" sz="3000">
                <a:solidFill>
                  <a:schemeClr val="dk1"/>
                </a:solidFill>
                <a:latin typeface="Calibri"/>
                <a:ea typeface="Calibri"/>
                <a:cs typeface="Calibri"/>
                <a:sym typeface="Calibri"/>
              </a:rPr>
              <a:t>, S</a:t>
            </a:r>
            <a:r>
              <a:rPr lang="en-CA" sz="3000" baseline="-25000">
                <a:solidFill>
                  <a:schemeClr val="dk1"/>
                </a:solidFill>
                <a:latin typeface="Calibri"/>
                <a:ea typeface="Calibri"/>
                <a:cs typeface="Calibri"/>
                <a:sym typeface="Calibri"/>
              </a:rPr>
              <a:t>3</a:t>
            </a:r>
            <a:r>
              <a:rPr lang="en-CA" sz="3000">
                <a:solidFill>
                  <a:schemeClr val="dk1"/>
                </a:solidFill>
                <a:latin typeface="Calibri"/>
                <a:ea typeface="Calibri"/>
                <a:cs typeface="Calibri"/>
                <a:sym typeface="Calibri"/>
              </a:rPr>
              <a:t>, …S</a:t>
            </a:r>
            <a:r>
              <a:rPr lang="en-CA" sz="3000" baseline="-25000">
                <a:solidFill>
                  <a:schemeClr val="dk1"/>
                </a:solidFill>
                <a:latin typeface="Calibri"/>
                <a:ea typeface="Calibri"/>
                <a:cs typeface="Calibri"/>
                <a:sym typeface="Calibri"/>
              </a:rPr>
              <a:t>i</a:t>
            </a:r>
            <a:r>
              <a:rPr lang="en-CA" sz="3000">
                <a:solidFill>
                  <a:schemeClr val="dk1"/>
                </a:solidFill>
                <a:latin typeface="Calibri"/>
                <a:ea typeface="Calibri"/>
                <a:cs typeface="Calibri"/>
                <a:sym typeface="Calibri"/>
              </a:rPr>
              <a:t>), </a:t>
            </a:r>
            <a:r>
              <a:rPr lang="en-CA" sz="3000">
                <a:solidFill>
                  <a:srgbClr val="006699"/>
                </a:solidFill>
                <a:latin typeface="Calibri"/>
                <a:ea typeface="Calibri"/>
                <a:cs typeface="Calibri"/>
                <a:sym typeface="Calibri"/>
              </a:rPr>
              <a:t>in order to determine the </a:t>
            </a:r>
            <a:r>
              <a:rPr lang="en-CA" sz="3000">
                <a:solidFill>
                  <a:schemeClr val="dk1"/>
                </a:solidFill>
                <a:latin typeface="Calibri"/>
                <a:ea typeface="Calibri"/>
                <a:cs typeface="Calibri"/>
                <a:sym typeface="Calibri"/>
              </a:rPr>
              <a:t>maximally consistent subset. </a:t>
            </a:r>
            <a:r>
              <a:rPr lang="en-CA" sz="3000">
                <a:solidFill>
                  <a:srgbClr val="006699"/>
                </a:solidFill>
                <a:latin typeface="Calibri"/>
                <a:ea typeface="Calibri"/>
                <a:cs typeface="Calibri"/>
                <a:sym typeface="Calibri"/>
              </a:rPr>
              <a:t>To accomplish this, what we will do is we will dismiss data that is inconsistent</a:t>
            </a:r>
            <a:r>
              <a:rPr lang="en-CA" sz="3000">
                <a:solidFill>
                  <a:srgbClr val="800000"/>
                </a:solidFill>
                <a:latin typeface="Calibri"/>
                <a:ea typeface="Calibri"/>
                <a:cs typeface="Calibri"/>
                <a:sym typeface="Calibri"/>
              </a:rPr>
              <a:t>, thus creating </a:t>
            </a:r>
            <a:r>
              <a:rPr lang="en-CA" sz="3000">
                <a:solidFill>
                  <a:srgbClr val="833C0B"/>
                </a:solidFill>
                <a:latin typeface="Calibri"/>
                <a:ea typeface="Calibri"/>
                <a:cs typeface="Calibri"/>
                <a:sym typeface="Calibri"/>
              </a:rPr>
              <a:t>a “negative sub set” (S – {p</a:t>
            </a:r>
            <a:r>
              <a:rPr lang="en-CA" sz="3000" baseline="-25000">
                <a:solidFill>
                  <a:srgbClr val="833C0B"/>
                </a:solidFill>
                <a:latin typeface="Calibri"/>
                <a:ea typeface="Calibri"/>
                <a:cs typeface="Calibri"/>
                <a:sym typeface="Calibri"/>
              </a:rPr>
              <a:t>1</a:t>
            </a:r>
            <a:r>
              <a:rPr lang="en-CA" sz="3000">
                <a:solidFill>
                  <a:srgbClr val="833C0B"/>
                </a:solidFill>
                <a:latin typeface="Calibri"/>
                <a:ea typeface="Calibri"/>
                <a:cs typeface="Calibri"/>
                <a:sym typeface="Calibri"/>
              </a:rPr>
              <a:t>, p</a:t>
            </a:r>
            <a:r>
              <a:rPr lang="en-CA" sz="3000" baseline="-25000">
                <a:solidFill>
                  <a:srgbClr val="833C0B"/>
                </a:solidFill>
                <a:latin typeface="Calibri"/>
                <a:ea typeface="Calibri"/>
                <a:cs typeface="Calibri"/>
                <a:sym typeface="Calibri"/>
              </a:rPr>
              <a:t>2</a:t>
            </a:r>
            <a:r>
              <a:rPr lang="en-CA" sz="3000">
                <a:solidFill>
                  <a:srgbClr val="833C0B"/>
                </a:solidFill>
                <a:latin typeface="Calibri"/>
                <a:ea typeface="Calibri"/>
                <a:cs typeface="Calibri"/>
                <a:sym typeface="Calibri"/>
              </a:rPr>
              <a:t>, p</a:t>
            </a:r>
            <a:r>
              <a:rPr lang="en-CA" sz="3000" baseline="-25000">
                <a:solidFill>
                  <a:srgbClr val="833C0B"/>
                </a:solidFill>
                <a:latin typeface="Calibri"/>
                <a:ea typeface="Calibri"/>
                <a:cs typeface="Calibri"/>
                <a:sym typeface="Calibri"/>
              </a:rPr>
              <a:t>3</a:t>
            </a:r>
            <a:r>
              <a:rPr lang="en-CA" sz="3000">
                <a:solidFill>
                  <a:srgbClr val="833C0B"/>
                </a:solidFill>
                <a:latin typeface="Calibri"/>
                <a:ea typeface="Calibri"/>
                <a:cs typeface="Calibri"/>
                <a:sym typeface="Calibri"/>
              </a:rPr>
              <a:t>…p</a:t>
            </a:r>
            <a:r>
              <a:rPr lang="en-CA" sz="3000" baseline="-25000">
                <a:solidFill>
                  <a:srgbClr val="833C0B"/>
                </a:solidFill>
                <a:latin typeface="Calibri"/>
                <a:ea typeface="Calibri"/>
                <a:cs typeface="Calibri"/>
                <a:sym typeface="Calibri"/>
              </a:rPr>
              <a:t>i</a:t>
            </a:r>
            <a:r>
              <a:rPr lang="en-CA" sz="3000">
                <a:solidFill>
                  <a:srgbClr val="833C0B"/>
                </a:solidFill>
                <a:latin typeface="Calibri"/>
                <a:ea typeface="Calibri"/>
                <a:cs typeface="Calibri"/>
                <a:sym typeface="Calibri"/>
              </a:rPr>
              <a:t>}, and this will be followed by a set containing the plausible index value of each dismissed thesis (or piece of data). </a:t>
            </a:r>
            <a:endParaRPr sz="3000">
              <a:solidFill>
                <a:srgbClr val="8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3"/>
          <p:cNvSpPr txBox="1"/>
          <p:nvPr/>
        </p:nvSpPr>
        <p:spPr>
          <a:xfrm>
            <a:off x="438900" y="329175"/>
            <a:ext cx="109452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CA" sz="3000">
                <a:solidFill>
                  <a:srgbClr val="006699"/>
                </a:solidFill>
                <a:latin typeface="Calibri"/>
                <a:ea typeface="Calibri"/>
                <a:cs typeface="Calibri"/>
                <a:sym typeface="Calibri"/>
              </a:rPr>
              <a:t>The goal here is not to dismiss highly plausible data. </a:t>
            </a:r>
            <a:r>
              <a:rPr lang="en-CA" sz="3000">
                <a:solidFill>
                  <a:srgbClr val="800000"/>
                </a:solidFill>
                <a:latin typeface="Calibri"/>
                <a:ea typeface="Calibri"/>
                <a:cs typeface="Calibri"/>
                <a:sym typeface="Calibri"/>
              </a:rPr>
              <a:t>For example, if a sub set involves the dismissal of a piece of data having an index value of 1.0 (certain), then we know that this particular subset cannot be the true estimate.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4"/>
          <p:cNvSpPr txBox="1">
            <a:spLocks noGrp="1"/>
          </p:cNvSpPr>
          <p:nvPr>
            <p:ph type="body" idx="1"/>
          </p:nvPr>
        </p:nvSpPr>
        <p:spPr>
          <a:xfrm>
            <a:off x="170729" y="259702"/>
            <a:ext cx="11834065" cy="4403600"/>
          </a:xfrm>
          <a:prstGeom prst="rect">
            <a:avLst/>
          </a:prstGeom>
          <a:noFill/>
          <a:ln>
            <a:noFill/>
          </a:ln>
        </p:spPr>
        <p:txBody>
          <a:bodyPr spcFirstLastPara="1" wrap="square" lIns="91425" tIns="91425" rIns="91425" bIns="91425" anchor="t" anchorCtr="0">
            <a:noAutofit/>
          </a:bodyPr>
          <a:lstStyle/>
          <a:p>
            <a:pPr marL="0" marR="0" lvl="0" indent="0" algn="l" rtl="0">
              <a:lnSpc>
                <a:spcPct val="70000"/>
              </a:lnSpc>
              <a:spcBef>
                <a:spcPts val="0"/>
              </a:spcBef>
              <a:spcAft>
                <a:spcPts val="0"/>
              </a:spcAft>
              <a:buClr>
                <a:schemeClr val="dk1"/>
              </a:buClr>
              <a:buFont typeface="Arial"/>
              <a:buNone/>
            </a:pPr>
            <a:r>
              <a:rPr lang="en-CA" sz="2590" b="0" i="0" u="none" strike="noStrike" cap="none">
                <a:solidFill>
                  <a:schemeClr val="dk1"/>
                </a:solidFill>
                <a:latin typeface="Calibri"/>
                <a:ea typeface="Calibri"/>
                <a:cs typeface="Calibri"/>
                <a:sym typeface="Calibri"/>
              </a:rPr>
              <a:t>Over-all datum-set:</a:t>
            </a:r>
            <a:endParaRPr/>
          </a:p>
          <a:p>
            <a:pPr marL="0" marR="0" lvl="0" indent="0" algn="l" rtl="0">
              <a:lnSpc>
                <a:spcPct val="70000"/>
              </a:lnSpc>
              <a:spcBef>
                <a:spcPts val="0"/>
              </a:spcBef>
              <a:spcAft>
                <a:spcPts val="0"/>
              </a:spcAft>
              <a:buClr>
                <a:schemeClr val="dk1"/>
              </a:buClr>
              <a:buFont typeface="Arial"/>
              <a:buNone/>
            </a:pPr>
            <a:endParaRPr sz="2590" b="0" i="0" u="none" strike="noStrike" cap="none">
              <a:solidFill>
                <a:schemeClr val="dk1"/>
              </a:solidFill>
              <a:latin typeface="Calibri"/>
              <a:ea typeface="Calibri"/>
              <a:cs typeface="Calibri"/>
              <a:sym typeface="Calibri"/>
            </a:endParaRPr>
          </a:p>
          <a:p>
            <a:pPr marL="0" marR="0" lvl="0" indent="0" algn="l" rtl="0">
              <a:lnSpc>
                <a:spcPct val="70000"/>
              </a:lnSpc>
              <a:spcBef>
                <a:spcPts val="0"/>
              </a:spcBef>
              <a:spcAft>
                <a:spcPts val="0"/>
              </a:spcAft>
              <a:buClr>
                <a:srgbClr val="006699"/>
              </a:buClr>
              <a:buFont typeface="Arial"/>
              <a:buNone/>
            </a:pPr>
            <a:r>
              <a:rPr lang="en-CA" sz="2590" b="0" i="0" u="none" strike="noStrike" cap="none">
                <a:solidFill>
                  <a:srgbClr val="006699"/>
                </a:solidFill>
                <a:latin typeface="Calibri"/>
                <a:ea typeface="Calibri"/>
                <a:cs typeface="Calibri"/>
                <a:sym typeface="Calibri"/>
              </a:rPr>
              <a:t>S= { (a), (b), (c), (d</a:t>
            </a:r>
            <a:r>
              <a:rPr lang="en-CA" sz="2590" b="0" i="0" u="none" strike="noStrike" cap="none" baseline="-25000">
                <a:solidFill>
                  <a:srgbClr val="006699"/>
                </a:solidFill>
                <a:latin typeface="Calibri"/>
                <a:ea typeface="Calibri"/>
                <a:cs typeface="Calibri"/>
                <a:sym typeface="Calibri"/>
              </a:rPr>
              <a:t>1</a:t>
            </a:r>
            <a:r>
              <a:rPr lang="en-CA" sz="2590" b="0" i="0" u="none" strike="noStrike" cap="none">
                <a:solidFill>
                  <a:srgbClr val="006699"/>
                </a:solidFill>
                <a:latin typeface="Calibri"/>
                <a:ea typeface="Calibri"/>
                <a:cs typeface="Calibri"/>
                <a:sym typeface="Calibri"/>
              </a:rPr>
              <a:t>) - (d</a:t>
            </a:r>
            <a:r>
              <a:rPr lang="en-CA" sz="2590" b="0" i="0" u="none" strike="noStrike" cap="none" baseline="-25000">
                <a:solidFill>
                  <a:srgbClr val="006699"/>
                </a:solidFill>
                <a:latin typeface="Calibri"/>
                <a:ea typeface="Calibri"/>
                <a:cs typeface="Calibri"/>
                <a:sym typeface="Calibri"/>
              </a:rPr>
              <a:t>5</a:t>
            </a:r>
            <a:r>
              <a:rPr lang="en-CA" sz="2590" b="0" i="0" u="none" strike="noStrike" cap="none">
                <a:solidFill>
                  <a:srgbClr val="006699"/>
                </a:solidFill>
                <a:latin typeface="Calibri"/>
                <a:ea typeface="Calibri"/>
                <a:cs typeface="Calibri"/>
                <a:sym typeface="Calibri"/>
              </a:rPr>
              <a:t>) }</a:t>
            </a:r>
            <a:endParaRPr/>
          </a:p>
          <a:p>
            <a:pPr marL="0" marR="0" lvl="0" indent="0" algn="l" rtl="0">
              <a:lnSpc>
                <a:spcPct val="70000"/>
              </a:lnSpc>
              <a:spcBef>
                <a:spcPts val="0"/>
              </a:spcBef>
              <a:spcAft>
                <a:spcPts val="0"/>
              </a:spcAft>
              <a:buClr>
                <a:schemeClr val="dk1"/>
              </a:buClr>
              <a:buFont typeface="Arial"/>
              <a:buNone/>
            </a:pPr>
            <a:endParaRPr sz="2590" b="0" i="0" u="none" strike="noStrike" cap="none">
              <a:solidFill>
                <a:schemeClr val="dk1"/>
              </a:solidFill>
              <a:latin typeface="Calibri"/>
              <a:ea typeface="Calibri"/>
              <a:cs typeface="Calibri"/>
              <a:sym typeface="Calibri"/>
            </a:endParaRPr>
          </a:p>
          <a:p>
            <a:pPr marL="0" marR="0" lvl="0" indent="0" algn="l" rtl="0">
              <a:lnSpc>
                <a:spcPct val="70000"/>
              </a:lnSpc>
              <a:spcBef>
                <a:spcPts val="0"/>
              </a:spcBef>
              <a:spcAft>
                <a:spcPts val="0"/>
              </a:spcAft>
              <a:buClr>
                <a:schemeClr val="dk1"/>
              </a:buClr>
              <a:buFont typeface="Arial"/>
              <a:buNone/>
            </a:pPr>
            <a:r>
              <a:rPr lang="en-CA" sz="2590" b="0" i="0" u="none" strike="noStrike" cap="none">
                <a:solidFill>
                  <a:schemeClr val="dk1"/>
                </a:solidFill>
                <a:latin typeface="Calibri"/>
                <a:ea typeface="Calibri"/>
                <a:cs typeface="Calibri"/>
                <a:sym typeface="Calibri"/>
              </a:rPr>
              <a:t>Maximally Consistent Subsets (m.c.s)</a:t>
            </a:r>
            <a:endParaRPr/>
          </a:p>
          <a:p>
            <a:pPr marL="0" marR="0" lvl="0" indent="0" algn="l" rtl="0">
              <a:lnSpc>
                <a:spcPct val="70000"/>
              </a:lnSpc>
              <a:spcBef>
                <a:spcPts val="0"/>
              </a:spcBef>
              <a:spcAft>
                <a:spcPts val="0"/>
              </a:spcAft>
              <a:buClr>
                <a:schemeClr val="dk1"/>
              </a:buClr>
              <a:buFont typeface="Arial"/>
              <a:buNone/>
            </a:pPr>
            <a:endParaRPr sz="2590" b="0" i="0" u="none" strike="noStrike" cap="none">
              <a:solidFill>
                <a:schemeClr val="dk1"/>
              </a:solidFill>
              <a:latin typeface="Calibri"/>
              <a:ea typeface="Calibri"/>
              <a:cs typeface="Calibri"/>
              <a:sym typeface="Calibri"/>
            </a:endParaRPr>
          </a:p>
          <a:p>
            <a:pPr marL="0" marR="0" lvl="0" indent="0" algn="l" rtl="0">
              <a:lnSpc>
                <a:spcPct val="70000"/>
              </a:lnSpc>
              <a:spcBef>
                <a:spcPts val="0"/>
              </a:spcBef>
              <a:spcAft>
                <a:spcPts val="0"/>
              </a:spcAft>
              <a:buClr>
                <a:schemeClr val="dk1"/>
              </a:buClr>
              <a:buFont typeface="Arial"/>
              <a:buNone/>
            </a:pPr>
            <a:r>
              <a:rPr lang="en-CA" sz="2590" b="0" i="0" u="none" strike="noStrike" cap="none">
                <a:solidFill>
                  <a:schemeClr val="dk1"/>
                </a:solidFill>
                <a:latin typeface="Calibri"/>
                <a:ea typeface="Calibri"/>
                <a:cs typeface="Calibri"/>
                <a:sym typeface="Calibri"/>
              </a:rPr>
              <a:t>S</a:t>
            </a:r>
            <a:r>
              <a:rPr lang="en-CA" sz="2590" b="0" i="0" u="none" strike="noStrike" cap="none" baseline="-25000">
                <a:solidFill>
                  <a:schemeClr val="dk1"/>
                </a:solidFill>
                <a:latin typeface="Calibri"/>
                <a:ea typeface="Calibri"/>
                <a:cs typeface="Calibri"/>
                <a:sym typeface="Calibri"/>
              </a:rPr>
              <a:t>1</a:t>
            </a:r>
            <a:r>
              <a:rPr lang="en-CA" sz="2590" b="0" i="0" u="none" strike="noStrike" cap="none">
                <a:solidFill>
                  <a:schemeClr val="dk1"/>
                </a:solidFill>
                <a:latin typeface="Calibri"/>
                <a:ea typeface="Calibri"/>
                <a:cs typeface="Calibri"/>
                <a:sym typeface="Calibri"/>
              </a:rPr>
              <a:t>= { (b), (c), (d</a:t>
            </a:r>
            <a:r>
              <a:rPr lang="en-CA" sz="2590" b="0" i="0" u="none" strike="noStrike" cap="none" baseline="-25000">
                <a:solidFill>
                  <a:schemeClr val="dk1"/>
                </a:solidFill>
                <a:latin typeface="Calibri"/>
                <a:ea typeface="Calibri"/>
                <a:cs typeface="Calibri"/>
                <a:sym typeface="Calibri"/>
              </a:rPr>
              <a:t>1</a:t>
            </a:r>
            <a:r>
              <a:rPr lang="en-CA" sz="2590" b="0" i="0" u="none" strike="noStrike" cap="none">
                <a:solidFill>
                  <a:schemeClr val="dk1"/>
                </a:solidFill>
                <a:latin typeface="Calibri"/>
                <a:ea typeface="Calibri"/>
                <a:cs typeface="Calibri"/>
                <a:sym typeface="Calibri"/>
              </a:rPr>
              <a:t>) } = </a:t>
            </a:r>
            <a:r>
              <a:rPr lang="en-CA" sz="2590" b="0" i="0" u="none" strike="noStrike" cap="none">
                <a:solidFill>
                  <a:srgbClr val="833C0B"/>
                </a:solidFill>
                <a:latin typeface="Calibri"/>
                <a:ea typeface="Calibri"/>
                <a:cs typeface="Calibri"/>
                <a:sym typeface="Calibri"/>
              </a:rPr>
              <a:t>S – (a), (d</a:t>
            </a:r>
            <a:r>
              <a:rPr lang="en-CA" sz="2590" b="0" i="0" u="none" strike="noStrike" cap="none" baseline="-25000">
                <a:solidFill>
                  <a:srgbClr val="833C0B"/>
                </a:solidFill>
                <a:latin typeface="Calibri"/>
                <a:ea typeface="Calibri"/>
                <a:cs typeface="Calibri"/>
                <a:sym typeface="Calibri"/>
              </a:rPr>
              <a:t>2</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3</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4</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5</a:t>
            </a:r>
            <a:r>
              <a:rPr lang="en-CA" sz="2590" b="0" i="0" u="none" strike="noStrike" cap="none">
                <a:solidFill>
                  <a:srgbClr val="833C0B"/>
                </a:solidFill>
                <a:latin typeface="Calibri"/>
                <a:ea typeface="Calibri"/>
                <a:cs typeface="Calibri"/>
                <a:sym typeface="Calibri"/>
              </a:rPr>
              <a:t>): </a:t>
            </a:r>
            <a:r>
              <a:rPr lang="en-CA" sz="2590" b="0" i="0" u="none" strike="noStrike" cap="none">
                <a:solidFill>
                  <a:schemeClr val="dk1"/>
                </a:solidFill>
                <a:latin typeface="Calibri"/>
                <a:ea typeface="Calibri"/>
                <a:cs typeface="Calibri"/>
                <a:sym typeface="Calibri"/>
              </a:rPr>
              <a:t>	</a:t>
            </a:r>
            <a:r>
              <a:rPr lang="en-CA" sz="2590" b="0" i="0" u="none" strike="noStrike" cap="none">
                <a:solidFill>
                  <a:srgbClr val="800000"/>
                </a:solidFill>
                <a:latin typeface="Calibri"/>
                <a:ea typeface="Calibri"/>
                <a:cs typeface="Calibri"/>
                <a:sym typeface="Calibri"/>
              </a:rPr>
              <a:t>|.9| |.2| |.2| |.2| |.2|</a:t>
            </a:r>
            <a:endParaRPr/>
          </a:p>
          <a:p>
            <a:pPr marL="0" marR="0" lvl="0" indent="0" algn="l" rtl="0">
              <a:lnSpc>
                <a:spcPct val="70000"/>
              </a:lnSpc>
              <a:spcBef>
                <a:spcPts val="0"/>
              </a:spcBef>
              <a:spcAft>
                <a:spcPts val="0"/>
              </a:spcAft>
              <a:buClr>
                <a:schemeClr val="dk1"/>
              </a:buClr>
              <a:buFont typeface="Arial"/>
              <a:buNone/>
            </a:pPr>
            <a:r>
              <a:rPr lang="en-CA" sz="2590" b="0" i="0" u="none" strike="noStrike" cap="none">
                <a:solidFill>
                  <a:schemeClr val="dk1"/>
                </a:solidFill>
                <a:latin typeface="Calibri"/>
                <a:ea typeface="Calibri"/>
                <a:cs typeface="Calibri"/>
                <a:sym typeface="Calibri"/>
              </a:rPr>
              <a:t>S</a:t>
            </a:r>
            <a:r>
              <a:rPr lang="en-CA" sz="2590" b="0" i="0" u="none" strike="noStrike" cap="none" baseline="-25000">
                <a:solidFill>
                  <a:schemeClr val="dk1"/>
                </a:solidFill>
                <a:latin typeface="Calibri"/>
                <a:ea typeface="Calibri"/>
                <a:cs typeface="Calibri"/>
                <a:sym typeface="Calibri"/>
              </a:rPr>
              <a:t>2</a:t>
            </a:r>
            <a:r>
              <a:rPr lang="en-CA" sz="2590" b="0" i="0" u="none" strike="noStrike" cap="none">
                <a:solidFill>
                  <a:schemeClr val="dk1"/>
                </a:solidFill>
                <a:latin typeface="Calibri"/>
                <a:ea typeface="Calibri"/>
                <a:cs typeface="Calibri"/>
                <a:sym typeface="Calibri"/>
              </a:rPr>
              <a:t>= { (a), (b), (c), (d</a:t>
            </a:r>
            <a:r>
              <a:rPr lang="en-CA" sz="2590" b="0" i="0" u="none" strike="noStrike" cap="none" baseline="-25000">
                <a:solidFill>
                  <a:schemeClr val="dk1"/>
                </a:solidFill>
                <a:latin typeface="Calibri"/>
                <a:ea typeface="Calibri"/>
                <a:cs typeface="Calibri"/>
                <a:sym typeface="Calibri"/>
              </a:rPr>
              <a:t>2</a:t>
            </a:r>
            <a:r>
              <a:rPr lang="en-CA" sz="2590" b="0" i="0" u="none" strike="noStrike" cap="none">
                <a:solidFill>
                  <a:schemeClr val="dk1"/>
                </a:solidFill>
                <a:latin typeface="Calibri"/>
                <a:ea typeface="Calibri"/>
                <a:cs typeface="Calibri"/>
                <a:sym typeface="Calibri"/>
              </a:rPr>
              <a:t>) } = </a:t>
            </a:r>
            <a:r>
              <a:rPr lang="en-CA" sz="2590" b="0" i="0" u="none" strike="noStrike" cap="none">
                <a:solidFill>
                  <a:srgbClr val="833C0B"/>
                </a:solidFill>
                <a:latin typeface="Calibri"/>
                <a:ea typeface="Calibri"/>
                <a:cs typeface="Calibri"/>
                <a:sym typeface="Calibri"/>
              </a:rPr>
              <a:t>S - (d</a:t>
            </a:r>
            <a:r>
              <a:rPr lang="en-CA" sz="2590" b="0" i="0" u="none" strike="noStrike" cap="none" baseline="-25000">
                <a:solidFill>
                  <a:srgbClr val="833C0B"/>
                </a:solidFill>
                <a:latin typeface="Calibri"/>
                <a:ea typeface="Calibri"/>
                <a:cs typeface="Calibri"/>
                <a:sym typeface="Calibri"/>
              </a:rPr>
              <a:t>1</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3</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4</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5</a:t>
            </a:r>
            <a:r>
              <a:rPr lang="en-CA" sz="2590" b="0" i="0" u="none" strike="noStrike" cap="none">
                <a:solidFill>
                  <a:srgbClr val="833C0B"/>
                </a:solidFill>
                <a:latin typeface="Calibri"/>
                <a:ea typeface="Calibri"/>
                <a:cs typeface="Calibri"/>
                <a:sym typeface="Calibri"/>
              </a:rPr>
              <a:t>): </a:t>
            </a:r>
            <a:r>
              <a:rPr lang="en-CA" sz="2590" b="0" i="0" u="none" strike="noStrike" cap="none">
                <a:solidFill>
                  <a:schemeClr val="dk1"/>
                </a:solidFill>
                <a:latin typeface="Calibri"/>
                <a:ea typeface="Calibri"/>
                <a:cs typeface="Calibri"/>
                <a:sym typeface="Calibri"/>
              </a:rPr>
              <a:t>	</a:t>
            </a:r>
            <a:r>
              <a:rPr lang="en-CA" sz="2590" b="0" i="0" u="none" strike="noStrike" cap="none">
                <a:solidFill>
                  <a:srgbClr val="800000"/>
                </a:solidFill>
                <a:latin typeface="Calibri"/>
                <a:ea typeface="Calibri"/>
                <a:cs typeface="Calibri"/>
                <a:sym typeface="Calibri"/>
              </a:rPr>
              <a:t>|.2| |.2| |.2| |.2|</a:t>
            </a:r>
            <a:endParaRPr/>
          </a:p>
          <a:p>
            <a:pPr marL="0" marR="0" lvl="0" indent="0" algn="l" rtl="0">
              <a:lnSpc>
                <a:spcPct val="70000"/>
              </a:lnSpc>
              <a:spcBef>
                <a:spcPts val="0"/>
              </a:spcBef>
              <a:spcAft>
                <a:spcPts val="0"/>
              </a:spcAft>
              <a:buClr>
                <a:schemeClr val="dk1"/>
              </a:buClr>
              <a:buFont typeface="Arial"/>
              <a:buNone/>
            </a:pPr>
            <a:r>
              <a:rPr lang="en-CA" sz="2590" b="0" i="0" u="none" strike="noStrike" cap="none">
                <a:solidFill>
                  <a:schemeClr val="dk1"/>
                </a:solidFill>
                <a:latin typeface="Calibri"/>
                <a:ea typeface="Calibri"/>
                <a:cs typeface="Calibri"/>
                <a:sym typeface="Calibri"/>
              </a:rPr>
              <a:t>S</a:t>
            </a:r>
            <a:r>
              <a:rPr lang="en-CA" sz="2590" b="0" i="0" u="none" strike="noStrike" cap="none" baseline="-25000">
                <a:solidFill>
                  <a:schemeClr val="dk1"/>
                </a:solidFill>
                <a:latin typeface="Calibri"/>
                <a:ea typeface="Calibri"/>
                <a:cs typeface="Calibri"/>
                <a:sym typeface="Calibri"/>
              </a:rPr>
              <a:t>3</a:t>
            </a:r>
            <a:r>
              <a:rPr lang="en-CA" sz="2590" b="0" i="0" u="none" strike="noStrike" cap="none">
                <a:solidFill>
                  <a:schemeClr val="dk1"/>
                </a:solidFill>
                <a:latin typeface="Calibri"/>
                <a:ea typeface="Calibri"/>
                <a:cs typeface="Calibri"/>
                <a:sym typeface="Calibri"/>
              </a:rPr>
              <a:t>= { (b), (d</a:t>
            </a:r>
            <a:r>
              <a:rPr lang="en-CA" sz="2590" b="0" i="0" u="none" strike="noStrike" cap="none" baseline="-25000">
                <a:solidFill>
                  <a:schemeClr val="dk1"/>
                </a:solidFill>
                <a:latin typeface="Calibri"/>
                <a:ea typeface="Calibri"/>
                <a:cs typeface="Calibri"/>
                <a:sym typeface="Calibri"/>
              </a:rPr>
              <a:t>3</a:t>
            </a:r>
            <a:r>
              <a:rPr lang="en-CA" sz="2590" b="0" i="0" u="none" strike="noStrike" cap="none">
                <a:solidFill>
                  <a:schemeClr val="dk1"/>
                </a:solidFill>
                <a:latin typeface="Calibri"/>
                <a:ea typeface="Calibri"/>
                <a:cs typeface="Calibri"/>
                <a:sym typeface="Calibri"/>
              </a:rPr>
              <a:t>) } = </a:t>
            </a:r>
            <a:r>
              <a:rPr lang="en-CA" sz="2590" b="0" i="0" u="none" strike="noStrike" cap="none">
                <a:solidFill>
                  <a:srgbClr val="833C0B"/>
                </a:solidFill>
                <a:latin typeface="Calibri"/>
                <a:ea typeface="Calibri"/>
                <a:cs typeface="Calibri"/>
                <a:sym typeface="Calibri"/>
              </a:rPr>
              <a:t>S – (a), (c), (d</a:t>
            </a:r>
            <a:r>
              <a:rPr lang="en-CA" sz="2590" b="0" i="0" u="none" strike="noStrike" cap="none" baseline="-25000">
                <a:solidFill>
                  <a:srgbClr val="833C0B"/>
                </a:solidFill>
                <a:latin typeface="Calibri"/>
                <a:ea typeface="Calibri"/>
                <a:cs typeface="Calibri"/>
                <a:sym typeface="Calibri"/>
              </a:rPr>
              <a:t>1</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2</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4</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5</a:t>
            </a:r>
            <a:r>
              <a:rPr lang="en-CA" sz="2590" b="0" i="0" u="none" strike="noStrike" cap="none">
                <a:solidFill>
                  <a:srgbClr val="833C0B"/>
                </a:solidFill>
                <a:latin typeface="Calibri"/>
                <a:ea typeface="Calibri"/>
                <a:cs typeface="Calibri"/>
                <a:sym typeface="Calibri"/>
              </a:rPr>
              <a:t>):	</a:t>
            </a:r>
            <a:r>
              <a:rPr lang="en-CA" sz="2590" b="0" i="0" u="none" strike="noStrike" cap="none">
                <a:solidFill>
                  <a:srgbClr val="800000"/>
                </a:solidFill>
                <a:latin typeface="Calibri"/>
                <a:ea typeface="Calibri"/>
                <a:cs typeface="Calibri"/>
                <a:sym typeface="Calibri"/>
              </a:rPr>
              <a:t>|.9| |.9| |.2| |.2| |.2| |.2|</a:t>
            </a:r>
            <a:endParaRPr/>
          </a:p>
          <a:p>
            <a:pPr marL="0" marR="0" lvl="0" indent="0" algn="l" rtl="0">
              <a:lnSpc>
                <a:spcPct val="70000"/>
              </a:lnSpc>
              <a:spcBef>
                <a:spcPts val="0"/>
              </a:spcBef>
              <a:spcAft>
                <a:spcPts val="0"/>
              </a:spcAft>
              <a:buClr>
                <a:schemeClr val="dk1"/>
              </a:buClr>
              <a:buFont typeface="Arial"/>
              <a:buNone/>
            </a:pPr>
            <a:r>
              <a:rPr lang="en-CA" sz="2590" b="0" i="0" u="none" strike="noStrike" cap="none">
                <a:solidFill>
                  <a:schemeClr val="dk1"/>
                </a:solidFill>
                <a:latin typeface="Calibri"/>
                <a:ea typeface="Calibri"/>
                <a:cs typeface="Calibri"/>
                <a:sym typeface="Calibri"/>
              </a:rPr>
              <a:t>S</a:t>
            </a:r>
            <a:r>
              <a:rPr lang="en-CA" sz="2590" b="0" i="0" u="none" strike="noStrike" cap="none" baseline="-25000">
                <a:solidFill>
                  <a:schemeClr val="dk1"/>
                </a:solidFill>
                <a:latin typeface="Calibri"/>
                <a:ea typeface="Calibri"/>
                <a:cs typeface="Calibri"/>
                <a:sym typeface="Calibri"/>
              </a:rPr>
              <a:t>4</a:t>
            </a:r>
            <a:r>
              <a:rPr lang="en-CA" sz="2590" b="0" i="0" u="none" strike="noStrike" cap="none">
                <a:solidFill>
                  <a:schemeClr val="dk1"/>
                </a:solidFill>
                <a:latin typeface="Calibri"/>
                <a:ea typeface="Calibri"/>
                <a:cs typeface="Calibri"/>
                <a:sym typeface="Calibri"/>
              </a:rPr>
              <a:t>= { (b), (d</a:t>
            </a:r>
            <a:r>
              <a:rPr lang="en-CA" sz="2590" b="0" i="0" u="none" strike="noStrike" cap="none" baseline="-25000">
                <a:solidFill>
                  <a:schemeClr val="dk1"/>
                </a:solidFill>
                <a:latin typeface="Calibri"/>
                <a:ea typeface="Calibri"/>
                <a:cs typeface="Calibri"/>
                <a:sym typeface="Calibri"/>
              </a:rPr>
              <a:t>4</a:t>
            </a:r>
            <a:r>
              <a:rPr lang="en-CA" sz="2590" b="0" i="0" u="none" strike="noStrike" cap="none">
                <a:solidFill>
                  <a:schemeClr val="dk1"/>
                </a:solidFill>
                <a:latin typeface="Calibri"/>
                <a:ea typeface="Calibri"/>
                <a:cs typeface="Calibri"/>
                <a:sym typeface="Calibri"/>
              </a:rPr>
              <a:t>) } = </a:t>
            </a:r>
            <a:r>
              <a:rPr lang="en-CA" sz="2590" b="0" i="0" u="none" strike="noStrike" cap="none">
                <a:solidFill>
                  <a:srgbClr val="833C0B"/>
                </a:solidFill>
                <a:latin typeface="Calibri"/>
                <a:ea typeface="Calibri"/>
                <a:cs typeface="Calibri"/>
                <a:sym typeface="Calibri"/>
              </a:rPr>
              <a:t>S – (a), (c), (d</a:t>
            </a:r>
            <a:r>
              <a:rPr lang="en-CA" sz="2590" b="0" i="0" u="none" strike="noStrike" cap="none" baseline="-25000">
                <a:solidFill>
                  <a:srgbClr val="833C0B"/>
                </a:solidFill>
                <a:latin typeface="Calibri"/>
                <a:ea typeface="Calibri"/>
                <a:cs typeface="Calibri"/>
                <a:sym typeface="Calibri"/>
              </a:rPr>
              <a:t>1</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2</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3</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5</a:t>
            </a:r>
            <a:r>
              <a:rPr lang="en-CA" sz="2590" b="0" i="0" u="none" strike="noStrike" cap="none">
                <a:solidFill>
                  <a:srgbClr val="833C0B"/>
                </a:solidFill>
                <a:latin typeface="Calibri"/>
                <a:ea typeface="Calibri"/>
                <a:cs typeface="Calibri"/>
                <a:sym typeface="Calibri"/>
              </a:rPr>
              <a:t>):</a:t>
            </a:r>
            <a:r>
              <a:rPr lang="en-CA" sz="2590" b="0" i="0" u="none" strike="noStrike" cap="none">
                <a:solidFill>
                  <a:schemeClr val="dk1"/>
                </a:solidFill>
                <a:latin typeface="Calibri"/>
                <a:ea typeface="Calibri"/>
                <a:cs typeface="Calibri"/>
                <a:sym typeface="Calibri"/>
              </a:rPr>
              <a:t>	</a:t>
            </a:r>
            <a:r>
              <a:rPr lang="en-CA" sz="2590" b="0" i="0" u="none" strike="noStrike" cap="none">
                <a:solidFill>
                  <a:srgbClr val="800000"/>
                </a:solidFill>
                <a:latin typeface="Calibri"/>
                <a:ea typeface="Calibri"/>
                <a:cs typeface="Calibri"/>
                <a:sym typeface="Calibri"/>
              </a:rPr>
              <a:t>|.9| |.9| |.2| |.2| |.2| |.2|</a:t>
            </a:r>
            <a:endParaRPr/>
          </a:p>
          <a:p>
            <a:pPr marL="0" marR="0" lvl="0" indent="0" algn="l" rtl="0">
              <a:lnSpc>
                <a:spcPct val="70000"/>
              </a:lnSpc>
              <a:spcBef>
                <a:spcPts val="0"/>
              </a:spcBef>
              <a:spcAft>
                <a:spcPts val="0"/>
              </a:spcAft>
              <a:buClr>
                <a:schemeClr val="dk1"/>
              </a:buClr>
              <a:buFont typeface="Arial"/>
              <a:buNone/>
            </a:pPr>
            <a:r>
              <a:rPr lang="en-CA" sz="2590" b="0" i="0" u="none" strike="noStrike" cap="none">
                <a:solidFill>
                  <a:schemeClr val="dk1"/>
                </a:solidFill>
                <a:latin typeface="Calibri"/>
                <a:ea typeface="Calibri"/>
                <a:cs typeface="Calibri"/>
                <a:sym typeface="Calibri"/>
              </a:rPr>
              <a:t>S</a:t>
            </a:r>
            <a:r>
              <a:rPr lang="en-CA" sz="2590" b="0" i="0" u="none" strike="noStrike" cap="none" baseline="-25000">
                <a:solidFill>
                  <a:schemeClr val="dk1"/>
                </a:solidFill>
                <a:latin typeface="Calibri"/>
                <a:ea typeface="Calibri"/>
                <a:cs typeface="Calibri"/>
                <a:sym typeface="Calibri"/>
              </a:rPr>
              <a:t>5</a:t>
            </a:r>
            <a:r>
              <a:rPr lang="en-CA" sz="2590" b="0" i="0" u="none" strike="noStrike" cap="none">
                <a:solidFill>
                  <a:schemeClr val="dk1"/>
                </a:solidFill>
                <a:latin typeface="Calibri"/>
                <a:ea typeface="Calibri"/>
                <a:cs typeface="Calibri"/>
                <a:sym typeface="Calibri"/>
              </a:rPr>
              <a:t>= { (b), (d</a:t>
            </a:r>
            <a:r>
              <a:rPr lang="en-CA" sz="2590" b="0" i="0" u="none" strike="noStrike" cap="none" baseline="-25000">
                <a:solidFill>
                  <a:schemeClr val="dk1"/>
                </a:solidFill>
                <a:latin typeface="Calibri"/>
                <a:ea typeface="Calibri"/>
                <a:cs typeface="Calibri"/>
                <a:sym typeface="Calibri"/>
              </a:rPr>
              <a:t>5</a:t>
            </a:r>
            <a:r>
              <a:rPr lang="en-CA" sz="2590" b="0" i="0" u="none" strike="noStrike" cap="none">
                <a:solidFill>
                  <a:schemeClr val="dk1"/>
                </a:solidFill>
                <a:latin typeface="Calibri"/>
                <a:ea typeface="Calibri"/>
                <a:cs typeface="Calibri"/>
                <a:sym typeface="Calibri"/>
              </a:rPr>
              <a:t>) } = </a:t>
            </a:r>
            <a:r>
              <a:rPr lang="en-CA" sz="2590" b="0" i="0" u="none" strike="noStrike" cap="none">
                <a:solidFill>
                  <a:srgbClr val="833C0B"/>
                </a:solidFill>
                <a:latin typeface="Calibri"/>
                <a:ea typeface="Calibri"/>
                <a:cs typeface="Calibri"/>
                <a:sym typeface="Calibri"/>
              </a:rPr>
              <a:t>S – (a), (c), (d</a:t>
            </a:r>
            <a:r>
              <a:rPr lang="en-CA" sz="2590" b="0" i="0" u="none" strike="noStrike" cap="none" baseline="-25000">
                <a:solidFill>
                  <a:srgbClr val="833C0B"/>
                </a:solidFill>
                <a:latin typeface="Calibri"/>
                <a:ea typeface="Calibri"/>
                <a:cs typeface="Calibri"/>
                <a:sym typeface="Calibri"/>
              </a:rPr>
              <a:t>1</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2</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3</a:t>
            </a:r>
            <a:r>
              <a:rPr lang="en-CA" sz="2590" b="0" i="0" u="none" strike="noStrike" cap="none">
                <a:solidFill>
                  <a:srgbClr val="833C0B"/>
                </a:solidFill>
                <a:latin typeface="Calibri"/>
                <a:ea typeface="Calibri"/>
                <a:cs typeface="Calibri"/>
                <a:sym typeface="Calibri"/>
              </a:rPr>
              <a:t>), (d</a:t>
            </a:r>
            <a:r>
              <a:rPr lang="en-CA" sz="2590" b="0" i="0" u="none" strike="noStrike" cap="none" baseline="-25000">
                <a:solidFill>
                  <a:srgbClr val="833C0B"/>
                </a:solidFill>
                <a:latin typeface="Calibri"/>
                <a:ea typeface="Calibri"/>
                <a:cs typeface="Calibri"/>
                <a:sym typeface="Calibri"/>
              </a:rPr>
              <a:t>4</a:t>
            </a:r>
            <a:r>
              <a:rPr lang="en-CA" sz="2590" b="0" i="0" u="none" strike="noStrike" cap="none">
                <a:solidFill>
                  <a:srgbClr val="833C0B"/>
                </a:solidFill>
                <a:latin typeface="Calibri"/>
                <a:ea typeface="Calibri"/>
                <a:cs typeface="Calibri"/>
                <a:sym typeface="Calibri"/>
              </a:rPr>
              <a:t>):</a:t>
            </a:r>
            <a:r>
              <a:rPr lang="en-CA" sz="2590" b="0" i="0" u="none" strike="noStrike" cap="none">
                <a:solidFill>
                  <a:schemeClr val="dk1"/>
                </a:solidFill>
                <a:latin typeface="Calibri"/>
                <a:ea typeface="Calibri"/>
                <a:cs typeface="Calibri"/>
                <a:sym typeface="Calibri"/>
              </a:rPr>
              <a:t>	</a:t>
            </a:r>
            <a:r>
              <a:rPr lang="en-CA" sz="2590" b="0" i="0" u="none" strike="noStrike" cap="none">
                <a:solidFill>
                  <a:srgbClr val="800000"/>
                </a:solidFill>
                <a:latin typeface="Calibri"/>
                <a:ea typeface="Calibri"/>
                <a:cs typeface="Calibri"/>
                <a:sym typeface="Calibri"/>
              </a:rPr>
              <a:t>|.9| |.9| |.2| |.2| |.2| |.2|</a:t>
            </a:r>
            <a:endParaRPr/>
          </a:p>
          <a:p>
            <a:pPr marL="0" marR="0" lvl="0" indent="0" algn="l" rtl="0">
              <a:lnSpc>
                <a:spcPct val="70000"/>
              </a:lnSpc>
              <a:spcBef>
                <a:spcPts val="0"/>
              </a:spcBef>
              <a:spcAft>
                <a:spcPts val="0"/>
              </a:spcAft>
              <a:buClr>
                <a:schemeClr val="dk1"/>
              </a:buClr>
              <a:buFont typeface="Arial"/>
              <a:buNone/>
            </a:pPr>
            <a:endParaRPr sz="2590" b="0" i="0" u="none" strike="noStrike" cap="none">
              <a:solidFill>
                <a:schemeClr val="dk1"/>
              </a:solidFill>
              <a:latin typeface="Calibri"/>
              <a:ea typeface="Calibri"/>
              <a:cs typeface="Calibri"/>
              <a:sym typeface="Calibri"/>
            </a:endParaRPr>
          </a:p>
          <a:p>
            <a:pPr marL="0" marR="0" lvl="0" indent="0" algn="l" rtl="0">
              <a:lnSpc>
                <a:spcPct val="70000"/>
              </a:lnSpc>
              <a:spcBef>
                <a:spcPts val="0"/>
              </a:spcBef>
              <a:spcAft>
                <a:spcPts val="0"/>
              </a:spcAft>
              <a:buClr>
                <a:schemeClr val="dk1"/>
              </a:buClr>
              <a:buFont typeface="Arial"/>
              <a:buNone/>
            </a:pPr>
            <a:r>
              <a:rPr lang="en-CA" sz="2590" b="0" i="0" u="none" strike="noStrike" cap="none">
                <a:solidFill>
                  <a:schemeClr val="dk1"/>
                </a:solidFill>
                <a:latin typeface="Calibri"/>
                <a:ea typeface="Calibri"/>
                <a:cs typeface="Calibri"/>
                <a:sym typeface="Calibri"/>
              </a:rPr>
              <a:t>Only one m.c.s avoids dropping the high plausibility thesis (a), namely, S</a:t>
            </a:r>
            <a:r>
              <a:rPr lang="en-CA" sz="2590" b="0" i="0" u="none" strike="noStrike" cap="none" baseline="-25000">
                <a:solidFill>
                  <a:schemeClr val="dk1"/>
                </a:solidFill>
                <a:latin typeface="Calibri"/>
                <a:ea typeface="Calibri"/>
                <a:cs typeface="Calibri"/>
                <a:sym typeface="Calibri"/>
              </a:rPr>
              <a:t>2</a:t>
            </a:r>
            <a:r>
              <a:rPr lang="en-CA" sz="2590" b="0" i="0" u="none" strike="noStrike" cap="none">
                <a:solidFill>
                  <a:schemeClr val="dk1"/>
                </a:solidFill>
                <a:latin typeface="Calibri"/>
                <a:ea typeface="Calibri"/>
                <a:cs typeface="Calibri"/>
                <a:sym typeface="Calibri"/>
              </a:rPr>
              <a:t>= { (a), (b), (c), (d</a:t>
            </a:r>
            <a:r>
              <a:rPr lang="en-CA" sz="2590" b="0" i="0" u="none" strike="noStrike" cap="none" baseline="-25000">
                <a:solidFill>
                  <a:schemeClr val="dk1"/>
                </a:solidFill>
                <a:latin typeface="Calibri"/>
                <a:ea typeface="Calibri"/>
                <a:cs typeface="Calibri"/>
                <a:sym typeface="Calibri"/>
              </a:rPr>
              <a:t>2</a:t>
            </a:r>
            <a:r>
              <a:rPr lang="en-CA" sz="2590" b="0" i="0" u="none" strike="noStrike" cap="none">
                <a:solidFill>
                  <a:schemeClr val="dk1"/>
                </a:solidFill>
                <a:latin typeface="Calibri"/>
                <a:ea typeface="Calibri"/>
                <a:cs typeface="Calibri"/>
                <a:sym typeface="Calibri"/>
              </a:rPr>
              <a:t>)  } </a:t>
            </a:r>
            <a:endParaRPr/>
          </a:p>
        </p:txBody>
      </p:sp>
      <p:sp>
        <p:nvSpPr>
          <p:cNvPr id="246" name="Google Shape;246;p34"/>
          <p:cNvSpPr/>
          <p:nvPr/>
        </p:nvSpPr>
        <p:spPr>
          <a:xfrm>
            <a:off x="170729" y="4576801"/>
            <a:ext cx="11664778" cy="10156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a:solidFill>
                <a:srgbClr val="2F5496"/>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5"/>
          <p:cNvSpPr txBox="1">
            <a:spLocks noGrp="1"/>
          </p:cNvSpPr>
          <p:nvPr>
            <p:ph type="title"/>
          </p:nvPr>
        </p:nvSpPr>
        <p:spPr>
          <a:xfrm>
            <a:off x="415600" y="593367"/>
            <a:ext cx="11360700" cy="94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a:solidFill>
                  <a:srgbClr val="980000"/>
                </a:solidFill>
              </a:rPr>
              <a:t>Conclusion</a:t>
            </a:r>
            <a:endParaRPr>
              <a:solidFill>
                <a:srgbClr val="980000"/>
              </a:solidFill>
            </a:endParaRPr>
          </a:p>
        </p:txBody>
      </p:sp>
      <p:sp>
        <p:nvSpPr>
          <p:cNvPr id="253" name="Google Shape;253;p35"/>
          <p:cNvSpPr txBox="1">
            <a:spLocks noGrp="1"/>
          </p:cNvSpPr>
          <p:nvPr>
            <p:ph type="body" idx="1"/>
          </p:nvPr>
        </p:nvSpPr>
        <p:spPr>
          <a:xfrm>
            <a:off x="415600" y="1688433"/>
            <a:ext cx="11360700" cy="4403700"/>
          </a:xfrm>
          <a:prstGeom prst="rect">
            <a:avLst/>
          </a:prstGeom>
        </p:spPr>
        <p:txBody>
          <a:bodyPr spcFirstLastPara="1" wrap="square" lIns="91425" tIns="91425" rIns="91425" bIns="91425" anchor="t" anchorCtr="0">
            <a:noAutofit/>
          </a:bodyPr>
          <a:lstStyle/>
          <a:p>
            <a:pPr marL="228600" lvl="0" indent="-50800" algn="l" rtl="0">
              <a:spcBef>
                <a:spcPts val="0"/>
              </a:spcBef>
              <a:spcAft>
                <a:spcPts val="0"/>
              </a:spcAft>
              <a:buNone/>
            </a:pPr>
            <a:r>
              <a:rPr lang="en-CA" i="1"/>
              <a:t>He mat the men coming in</a:t>
            </a:r>
            <a:endParaRPr i="1"/>
          </a:p>
          <a:p>
            <a:pPr marL="228600" lvl="0" indent="-50800" algn="l" rtl="0">
              <a:spcBef>
                <a:spcPts val="0"/>
              </a:spcBef>
              <a:spcAft>
                <a:spcPts val="0"/>
              </a:spcAft>
              <a:buNone/>
            </a:pPr>
            <a:r>
              <a:rPr lang="en-CA" i="1">
                <a:solidFill>
                  <a:srgbClr val="FF0000"/>
                </a:solidFill>
              </a:rPr>
              <a:t>He met the men coming in</a:t>
            </a:r>
            <a:endParaRPr i="1">
              <a:solidFill>
                <a:srgbClr val="FF0000"/>
              </a:solidFill>
            </a:endParaRPr>
          </a:p>
          <a:p>
            <a:pPr marL="228600" lvl="0" indent="-50800" algn="l" rtl="0">
              <a:spcBef>
                <a:spcPts val="0"/>
              </a:spcBef>
              <a:spcAft>
                <a:spcPts val="0"/>
              </a:spcAft>
              <a:buNone/>
            </a:pPr>
            <a:r>
              <a:rPr lang="en-CA" i="1"/>
              <a:t>He mit the men coming in</a:t>
            </a:r>
            <a:endParaRPr i="1"/>
          </a:p>
          <a:p>
            <a:pPr marL="228600" lvl="0" indent="-50800" algn="l" rtl="0">
              <a:spcBef>
                <a:spcPts val="0"/>
              </a:spcBef>
              <a:spcAft>
                <a:spcPts val="0"/>
              </a:spcAft>
              <a:buNone/>
            </a:pPr>
            <a:r>
              <a:rPr lang="en-CA" i="1"/>
              <a:t>He mot the men coming in</a:t>
            </a:r>
            <a:endParaRPr i="1"/>
          </a:p>
          <a:p>
            <a:pPr marL="228600" lvl="0" indent="-50800" algn="l" rtl="0">
              <a:spcBef>
                <a:spcPts val="0"/>
              </a:spcBef>
              <a:spcAft>
                <a:spcPts val="0"/>
              </a:spcAft>
              <a:buNone/>
            </a:pPr>
            <a:r>
              <a:rPr lang="en-CA" i="1"/>
              <a:t>He mut the men coming in</a:t>
            </a:r>
            <a:endParaRPr i="1"/>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6"/>
          <p:cNvSpPr txBox="1">
            <a:spLocks noGrp="1"/>
          </p:cNvSpPr>
          <p:nvPr>
            <p:ph type="title"/>
          </p:nvPr>
        </p:nvSpPr>
        <p:spPr>
          <a:xfrm>
            <a:off x="838200" y="365125"/>
            <a:ext cx="10515599" cy="1325562"/>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Font typeface="Calibri"/>
              <a:buNone/>
            </a:pPr>
            <a:r>
              <a:rPr lang="en-CA" sz="4400" b="0" i="0" u="none" strike="noStrike" cap="none">
                <a:solidFill>
                  <a:schemeClr val="dk1"/>
                </a:solidFill>
                <a:latin typeface="Calibri"/>
                <a:ea typeface="Calibri"/>
                <a:cs typeface="Calibri"/>
                <a:sym typeface="Calibri"/>
              </a:rPr>
              <a:t>Plausible Inference on the basis of available information</a:t>
            </a:r>
            <a:endParaRPr sz="4400" b="0" i="0" u="none" strike="noStrike" cap="none">
              <a:solidFill>
                <a:schemeClr val="dk1"/>
              </a:solidFill>
              <a:latin typeface="Calibri"/>
              <a:ea typeface="Calibri"/>
              <a:cs typeface="Calibri"/>
              <a:sym typeface="Calibri"/>
            </a:endParaRPr>
          </a:p>
        </p:txBody>
      </p:sp>
      <p:sp>
        <p:nvSpPr>
          <p:cNvPr id="259" name="Google Shape;259;p36"/>
          <p:cNvSpPr txBox="1">
            <a:spLocks noGrp="1"/>
          </p:cNvSpPr>
          <p:nvPr>
            <p:ph type="body" idx="1"/>
          </p:nvPr>
        </p:nvSpPr>
        <p:spPr>
          <a:xfrm>
            <a:off x="838200" y="1825625"/>
            <a:ext cx="10515599" cy="43513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70C0"/>
              </a:buClr>
              <a:buFont typeface="Arial"/>
              <a:buNone/>
            </a:pPr>
            <a:r>
              <a:rPr lang="en-CA" sz="2800" b="0" i="0" u="none" strike="noStrike" cap="none">
                <a:solidFill>
                  <a:srgbClr val="0070C0"/>
                </a:solidFill>
                <a:latin typeface="Calibri"/>
                <a:ea typeface="Calibri"/>
                <a:cs typeface="Calibri"/>
                <a:sym typeface="Calibri"/>
              </a:rPr>
              <a:t>Background information:</a:t>
            </a:r>
            <a:endParaRPr/>
          </a:p>
          <a:p>
            <a:pPr marL="0" marR="0" lvl="0" indent="0" algn="l" rtl="0">
              <a:lnSpc>
                <a:spcPct val="90000"/>
              </a:lnSpc>
              <a:spcBef>
                <a:spcPts val="100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Font typeface="Arial"/>
              <a:buNone/>
            </a:pPr>
            <a:r>
              <a:rPr lang="en-CA" sz="2800" b="0" i="0" u="none" strike="noStrike" cap="none">
                <a:solidFill>
                  <a:schemeClr val="dk1"/>
                </a:solidFill>
                <a:latin typeface="Calibri"/>
                <a:ea typeface="Calibri"/>
                <a:cs typeface="Calibri"/>
                <a:sym typeface="Calibri"/>
              </a:rPr>
              <a:t>One of my neighbours is Emily. She is a big girl, in her early 20s. She has red hair, and she has two dogs: one a big dog, the other a little pup that is growing fast. Both are white dogs.</a:t>
            </a:r>
            <a:endParaRPr/>
          </a:p>
        </p:txBody>
      </p:sp>
      <p:pic>
        <p:nvPicPr>
          <p:cNvPr id="260" name="Google Shape;260;p36"/>
          <p:cNvPicPr preferRelativeResize="0"/>
          <p:nvPr/>
        </p:nvPicPr>
        <p:blipFill rotWithShape="1">
          <a:blip r:embed="rId3">
            <a:alphaModFix/>
          </a:blip>
          <a:srcRect/>
          <a:stretch/>
        </p:blipFill>
        <p:spPr>
          <a:xfrm>
            <a:off x="6857998" y="3869925"/>
            <a:ext cx="3861123" cy="26743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7"/>
          <p:cNvSpPr txBox="1">
            <a:spLocks noGrp="1"/>
          </p:cNvSpPr>
          <p:nvPr>
            <p:ph type="title"/>
          </p:nvPr>
        </p:nvSpPr>
        <p:spPr>
          <a:xfrm>
            <a:off x="838200" y="365125"/>
            <a:ext cx="10515599" cy="1325562"/>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Font typeface="Calibri"/>
              <a:buNone/>
            </a:pPr>
            <a:r>
              <a:rPr lang="en-CA" sz="4400" b="0" i="0" u="none" strike="noStrike" cap="none">
                <a:solidFill>
                  <a:schemeClr val="dk1"/>
                </a:solidFill>
                <a:latin typeface="Calibri"/>
                <a:ea typeface="Calibri"/>
                <a:cs typeface="Calibri"/>
                <a:sym typeface="Calibri"/>
              </a:rPr>
              <a:t>Inference on the basis of incomplete information</a:t>
            </a:r>
            <a:endParaRPr/>
          </a:p>
        </p:txBody>
      </p:sp>
      <p:sp>
        <p:nvSpPr>
          <p:cNvPr id="266" name="Google Shape;266;p37"/>
          <p:cNvSpPr txBox="1">
            <a:spLocks noGrp="1"/>
          </p:cNvSpPr>
          <p:nvPr>
            <p:ph type="body" idx="1"/>
          </p:nvPr>
        </p:nvSpPr>
        <p:spPr>
          <a:xfrm>
            <a:off x="838200" y="1825625"/>
            <a:ext cx="10515599" cy="43513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800000"/>
              </a:buClr>
              <a:buFont typeface="Arial"/>
              <a:buNone/>
            </a:pPr>
            <a:r>
              <a:rPr lang="en-CA" sz="2800" b="0" i="0" u="none" strike="noStrike" cap="none">
                <a:solidFill>
                  <a:srgbClr val="800000"/>
                </a:solidFill>
                <a:latin typeface="Calibri"/>
                <a:ea typeface="Calibri"/>
                <a:cs typeface="Calibri"/>
                <a:sym typeface="Calibri"/>
              </a:rPr>
              <a:t>I am going for a walk and up ahead, I see a young girl walking two dogs. She appears to be a rather big girl, and she appears to have red hair. The dog to her right is a small dog, the dog on her left hand leash is behind a tree.</a:t>
            </a:r>
            <a:endParaRPr/>
          </a:p>
          <a:p>
            <a:pPr marL="0" marR="0" lvl="0" indent="0" algn="l" rtl="0">
              <a:lnSpc>
                <a:spcPct val="90000"/>
              </a:lnSpc>
              <a:spcBef>
                <a:spcPts val="1000"/>
              </a:spcBef>
              <a:spcAft>
                <a:spcPts val="0"/>
              </a:spcAft>
              <a:buClr>
                <a:schemeClr val="dk1"/>
              </a:buClr>
              <a:buFont typeface="Arial"/>
              <a:buNone/>
            </a:pPr>
            <a:r>
              <a:rPr lang="en-CA" sz="2800" b="0" i="0" u="none" strike="noStrike" cap="none">
                <a:solidFill>
                  <a:schemeClr val="dk1"/>
                </a:solidFill>
                <a:latin typeface="Calibri"/>
                <a:ea typeface="Calibri"/>
                <a:cs typeface="Calibri"/>
                <a:sym typeface="Calibri"/>
              </a:rPr>
              <a:t>Inference: That’s Emily. Why?</a:t>
            </a:r>
            <a:endParaRPr/>
          </a:p>
          <a:p>
            <a:pPr marL="0" marR="0" lvl="0" indent="0" algn="l" rtl="0">
              <a:lnSpc>
                <a:spcPct val="90000"/>
              </a:lnSpc>
              <a:spcBef>
                <a:spcPts val="1000"/>
              </a:spcBef>
              <a:spcAft>
                <a:spcPts val="0"/>
              </a:spcAft>
              <a:buClr>
                <a:schemeClr val="dk1"/>
              </a:buClr>
              <a:buFont typeface="Arial"/>
              <a:buNone/>
            </a:pPr>
            <a:r>
              <a:rPr lang="en-CA" sz="2400" b="0" i="1" u="none" strike="noStrike" cap="none">
                <a:solidFill>
                  <a:srgbClr val="134F5C"/>
                </a:solidFill>
                <a:latin typeface="Calibri"/>
                <a:ea typeface="Calibri"/>
                <a:cs typeface="Calibri"/>
                <a:sym typeface="Calibri"/>
              </a:rPr>
              <a:t>If I see Emily out for a walk, then I will see someone with red hair, and two dogs next to her.</a:t>
            </a:r>
            <a:endParaRPr/>
          </a:p>
          <a:p>
            <a:pPr marL="0" marR="0" lvl="0" indent="0" algn="l" rtl="0">
              <a:lnSpc>
                <a:spcPct val="90000"/>
              </a:lnSpc>
              <a:spcBef>
                <a:spcPts val="1000"/>
              </a:spcBef>
              <a:spcAft>
                <a:spcPts val="0"/>
              </a:spcAft>
              <a:buClr>
                <a:schemeClr val="dk1"/>
              </a:buClr>
              <a:buFont typeface="Arial"/>
              <a:buNone/>
            </a:pPr>
            <a:r>
              <a:rPr lang="en-CA" sz="2400">
                <a:solidFill>
                  <a:srgbClr val="980000"/>
                </a:solidFill>
              </a:rPr>
              <a:t>That’s just what I saw.</a:t>
            </a:r>
            <a:endParaRPr>
              <a:solidFill>
                <a:srgbClr val="98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8"/>
          <p:cNvSpPr txBox="1">
            <a:spLocks noGrp="1"/>
          </p:cNvSpPr>
          <p:nvPr>
            <p:ph type="body" idx="1"/>
          </p:nvPr>
        </p:nvSpPr>
        <p:spPr>
          <a:xfrm>
            <a:off x="352950" y="353750"/>
            <a:ext cx="11211900" cy="43512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Font typeface="Arial"/>
              <a:buNone/>
            </a:pPr>
            <a:r>
              <a:rPr lang="en-CA" sz="2380" b="0" i="0" u="none" strike="noStrike" cap="none">
                <a:solidFill>
                  <a:srgbClr val="980000"/>
                </a:solidFill>
                <a:latin typeface="Calibri"/>
                <a:ea typeface="Calibri"/>
                <a:cs typeface="Calibri"/>
                <a:sym typeface="Calibri"/>
              </a:rPr>
              <a:t>As I walk, I begin to question my inference. The greater the distance, the less is the precision (less information), but as distance decreases, the precision increases (more information). The dog on her right hand leash </a:t>
            </a:r>
            <a:r>
              <a:rPr lang="en-CA" sz="2380">
                <a:solidFill>
                  <a:srgbClr val="980000"/>
                </a:solidFill>
              </a:rPr>
              <a:t>appears to be</a:t>
            </a:r>
            <a:r>
              <a:rPr lang="en-CA" sz="2380" b="0" i="0" u="none" strike="noStrike" cap="none">
                <a:solidFill>
                  <a:srgbClr val="980000"/>
                </a:solidFill>
                <a:latin typeface="Calibri"/>
                <a:ea typeface="Calibri"/>
                <a:cs typeface="Calibri"/>
                <a:sym typeface="Calibri"/>
              </a:rPr>
              <a:t> tiny, and Emily’s pup is growing—the last time I saw it, it was small, but not tiny. That girl does not seem as tall, at least not in relation to her dog—Emily is quite tall in relation to her dog. </a:t>
            </a:r>
            <a:endParaRPr/>
          </a:p>
          <a:p>
            <a:pPr marL="0" marR="0" lvl="0" indent="0" algn="l" rtl="0">
              <a:lnSpc>
                <a:spcPct val="80000"/>
              </a:lnSpc>
              <a:spcBef>
                <a:spcPts val="1000"/>
              </a:spcBef>
              <a:spcAft>
                <a:spcPts val="0"/>
              </a:spcAft>
              <a:buClr>
                <a:schemeClr val="dk1"/>
              </a:buClr>
              <a:buFont typeface="Arial"/>
              <a:buNone/>
            </a:pPr>
            <a:r>
              <a:rPr lang="en-CA" sz="2380" b="0" i="0" u="none" strike="noStrike" cap="none">
                <a:solidFill>
                  <a:schemeClr val="dk1"/>
                </a:solidFill>
                <a:latin typeface="Calibri"/>
                <a:ea typeface="Calibri"/>
                <a:cs typeface="Calibri"/>
                <a:sym typeface="Calibri"/>
              </a:rPr>
              <a:t>I only know one girl with red hair and two dogs in this neighborhood. What is the probability that there are two girls, of the same build, having the same color hair, owning two dogs (one large, the other small), and who walk the same route every day, and yet I have only seen one of them?</a:t>
            </a:r>
            <a:endParaRPr/>
          </a:p>
          <a:p>
            <a:pPr marL="0" marR="0" lvl="0" indent="0" algn="l" rtl="0">
              <a:lnSpc>
                <a:spcPct val="80000"/>
              </a:lnSpc>
              <a:spcBef>
                <a:spcPts val="1000"/>
              </a:spcBef>
              <a:spcAft>
                <a:spcPts val="0"/>
              </a:spcAft>
              <a:buClr>
                <a:schemeClr val="dk1"/>
              </a:buClr>
              <a:buFont typeface="Arial"/>
              <a:buNone/>
            </a:pPr>
            <a:endParaRPr sz="1000" b="0" i="0" u="none" strike="noStrike" cap="none">
              <a:solidFill>
                <a:schemeClr val="dk1"/>
              </a:solidFill>
              <a:latin typeface="Calibri"/>
              <a:ea typeface="Calibri"/>
              <a:cs typeface="Calibri"/>
              <a:sym typeface="Calibri"/>
            </a:endParaRPr>
          </a:p>
          <a:p>
            <a:pPr marL="0" marR="0" lvl="0" indent="0" algn="l" rtl="0">
              <a:lnSpc>
                <a:spcPct val="80000"/>
              </a:lnSpc>
              <a:spcBef>
                <a:spcPts val="1000"/>
              </a:spcBef>
              <a:spcAft>
                <a:spcPts val="0"/>
              </a:spcAft>
              <a:buClr>
                <a:schemeClr val="dk1"/>
              </a:buClr>
              <a:buFont typeface="Arial"/>
              <a:buNone/>
            </a:pPr>
            <a:r>
              <a:rPr lang="en-CA" sz="2380" b="0" i="0" u="none" strike="noStrike" cap="none">
                <a:solidFill>
                  <a:schemeClr val="dk1"/>
                </a:solidFill>
                <a:latin typeface="Calibri"/>
                <a:ea typeface="Calibri"/>
                <a:cs typeface="Calibri"/>
                <a:sym typeface="Calibri"/>
              </a:rPr>
              <a:t>Ultimately, I don’t know, because I’ve never tested for it. But I would guess: low probability. On what basis? </a:t>
            </a:r>
            <a:r>
              <a:rPr lang="en-CA" sz="2380" b="0" i="0" u="sng" strike="noStrike" cap="none">
                <a:solidFill>
                  <a:srgbClr val="980000"/>
                </a:solidFill>
                <a:latin typeface="Calibri"/>
                <a:ea typeface="Calibri"/>
                <a:cs typeface="Calibri"/>
                <a:sym typeface="Calibri"/>
              </a:rPr>
              <a:t>On the basis of information that is available, which is incomplete.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9"/>
          <p:cNvSpPr txBox="1">
            <a:spLocks noGrp="1"/>
          </p:cNvSpPr>
          <p:nvPr>
            <p:ph type="title"/>
          </p:nvPr>
        </p:nvSpPr>
        <p:spPr>
          <a:xfrm>
            <a:off x="291150" y="365125"/>
            <a:ext cx="11386800" cy="13254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Font typeface="Calibri"/>
              <a:buNone/>
            </a:pPr>
            <a:r>
              <a:rPr lang="en-CA" sz="4400" b="0" i="0" u="none" strike="noStrike" cap="none">
                <a:solidFill>
                  <a:schemeClr val="dk1"/>
                </a:solidFill>
                <a:latin typeface="Calibri"/>
                <a:ea typeface="Calibri"/>
                <a:cs typeface="Calibri"/>
                <a:sym typeface="Calibri"/>
              </a:rPr>
              <a:t>Inference on the basis of incomplete information</a:t>
            </a:r>
            <a:endParaRPr/>
          </a:p>
        </p:txBody>
      </p:sp>
      <p:sp>
        <p:nvSpPr>
          <p:cNvPr id="277" name="Google Shape;277;p39"/>
          <p:cNvSpPr txBox="1">
            <a:spLocks noGrp="1"/>
          </p:cNvSpPr>
          <p:nvPr>
            <p:ph type="body" idx="1"/>
          </p:nvPr>
        </p:nvSpPr>
        <p:spPr>
          <a:xfrm>
            <a:off x="838200" y="1825625"/>
            <a:ext cx="10515600" cy="48168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Font typeface="Arial"/>
              <a:buNone/>
            </a:pPr>
            <a:r>
              <a:rPr lang="en-CA" sz="2590" b="0" i="0" u="none" strike="noStrike" cap="none">
                <a:solidFill>
                  <a:schemeClr val="dk1"/>
                </a:solidFill>
                <a:latin typeface="Calibri"/>
                <a:ea typeface="Calibri"/>
                <a:cs typeface="Calibri"/>
                <a:sym typeface="Calibri"/>
              </a:rPr>
              <a:t>As I move closer to this girl, I notice that she is not as tall as Emily, and finally the dog on her left hand leash comes out into full view, and the dog is black. Moreover, the dog on her right is clearly smaller than Emily’s smaller dog. Her hair is red, but not as bright a red as Emily’s. </a:t>
            </a:r>
            <a:endParaRPr sz="2590" b="0" i="0" u="none" strike="noStrike" cap="none">
              <a:solidFill>
                <a:schemeClr val="dk1"/>
              </a:solidFill>
              <a:latin typeface="Calibri"/>
              <a:ea typeface="Calibri"/>
              <a:cs typeface="Calibri"/>
              <a:sym typeface="Calibri"/>
            </a:endParaRPr>
          </a:p>
          <a:p>
            <a:pPr marL="0" marR="0" lvl="0" indent="0" algn="l" rtl="0">
              <a:lnSpc>
                <a:spcPct val="80000"/>
              </a:lnSpc>
              <a:spcBef>
                <a:spcPts val="0"/>
              </a:spcBef>
              <a:spcAft>
                <a:spcPts val="0"/>
              </a:spcAft>
              <a:buClr>
                <a:schemeClr val="dk1"/>
              </a:buClr>
              <a:buFont typeface="Arial"/>
              <a:buNone/>
            </a:pPr>
            <a:endParaRPr sz="2590"/>
          </a:p>
          <a:p>
            <a:pPr marL="0" marR="0" lvl="0" indent="0" algn="l" rtl="0">
              <a:lnSpc>
                <a:spcPct val="80000"/>
              </a:lnSpc>
              <a:spcBef>
                <a:spcPts val="0"/>
              </a:spcBef>
              <a:spcAft>
                <a:spcPts val="0"/>
              </a:spcAft>
              <a:buClr>
                <a:schemeClr val="dk1"/>
              </a:buClr>
              <a:buFont typeface="Arial"/>
              <a:buNone/>
            </a:pPr>
            <a:r>
              <a:rPr lang="en-CA" sz="2590">
                <a:solidFill>
                  <a:srgbClr val="980000"/>
                </a:solidFill>
              </a:rPr>
              <a:t>Greater precision permits more detailed information</a:t>
            </a:r>
            <a:endParaRPr sz="2590">
              <a:solidFill>
                <a:srgbClr val="980000"/>
              </a:solidFill>
            </a:endParaRPr>
          </a:p>
          <a:p>
            <a:pPr marL="0" marR="0" lvl="0" indent="0" algn="l" rtl="0">
              <a:lnSpc>
                <a:spcPct val="80000"/>
              </a:lnSpc>
              <a:spcBef>
                <a:spcPts val="1000"/>
              </a:spcBef>
              <a:spcAft>
                <a:spcPts val="0"/>
              </a:spcAft>
              <a:buClr>
                <a:schemeClr val="dk1"/>
              </a:buClr>
              <a:buFont typeface="Arial"/>
              <a:buNone/>
            </a:pPr>
            <a:endParaRPr sz="2590" b="0" i="0" u="none" strike="noStrike" cap="none">
              <a:solidFill>
                <a:schemeClr val="dk1"/>
              </a:solidFill>
              <a:latin typeface="Calibri"/>
              <a:ea typeface="Calibri"/>
              <a:cs typeface="Calibri"/>
              <a:sym typeface="Calibri"/>
            </a:endParaRPr>
          </a:p>
          <a:p>
            <a:pPr marL="0" marR="0" lvl="0" indent="0" algn="l" rtl="0">
              <a:lnSpc>
                <a:spcPct val="80000"/>
              </a:lnSpc>
              <a:spcBef>
                <a:spcPts val="1000"/>
              </a:spcBef>
              <a:spcAft>
                <a:spcPts val="0"/>
              </a:spcAft>
              <a:buClr>
                <a:schemeClr val="dk1"/>
              </a:buClr>
              <a:buFont typeface="Arial"/>
              <a:buNone/>
            </a:pPr>
            <a:endParaRPr sz="2590" b="0" i="0" u="none" strike="noStrike" cap="none">
              <a:solidFill>
                <a:schemeClr val="dk1"/>
              </a:solidFill>
              <a:latin typeface="Calibri"/>
              <a:ea typeface="Calibri"/>
              <a:cs typeface="Calibri"/>
              <a:sym typeface="Calibri"/>
            </a:endParaRPr>
          </a:p>
          <a:p>
            <a:pPr marL="0" marR="0" lvl="0" indent="0" algn="l" rtl="0">
              <a:lnSpc>
                <a:spcPct val="80000"/>
              </a:lnSpc>
              <a:spcBef>
                <a:spcPts val="100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0"/>
          <p:cNvSpPr txBox="1">
            <a:spLocks noGrp="1"/>
          </p:cNvSpPr>
          <p:nvPr>
            <p:ph type="title"/>
          </p:nvPr>
        </p:nvSpPr>
        <p:spPr>
          <a:xfrm>
            <a:off x="228000" y="0"/>
            <a:ext cx="10515600" cy="13257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rgbClr val="980000"/>
              </a:buClr>
              <a:buFont typeface="Calibri"/>
              <a:buNone/>
            </a:pPr>
            <a:r>
              <a:rPr lang="en-CA">
                <a:solidFill>
                  <a:srgbClr val="980000"/>
                </a:solidFill>
              </a:rPr>
              <a:t>Set of </a:t>
            </a:r>
            <a:r>
              <a:rPr lang="en-CA" sz="4400" b="0" i="0" u="none" strike="noStrike" cap="none">
                <a:solidFill>
                  <a:srgbClr val="980000"/>
                </a:solidFill>
                <a:latin typeface="Calibri"/>
                <a:ea typeface="Calibri"/>
                <a:cs typeface="Calibri"/>
                <a:sym typeface="Calibri"/>
              </a:rPr>
              <a:t>Information</a:t>
            </a:r>
            <a:endParaRPr/>
          </a:p>
        </p:txBody>
      </p:sp>
      <p:sp>
        <p:nvSpPr>
          <p:cNvPr id="283" name="Google Shape;283;p40"/>
          <p:cNvSpPr txBox="1">
            <a:spLocks noGrp="1"/>
          </p:cNvSpPr>
          <p:nvPr>
            <p:ph type="body" idx="1"/>
          </p:nvPr>
        </p:nvSpPr>
        <p:spPr>
          <a:xfrm>
            <a:off x="240000" y="1253400"/>
            <a:ext cx="11712000" cy="4351200"/>
          </a:xfrm>
          <a:prstGeom prst="rect">
            <a:avLst/>
          </a:prstGeom>
          <a:noFill/>
          <a:ln>
            <a:noFill/>
          </a:ln>
        </p:spPr>
        <p:txBody>
          <a:bodyPr spcFirstLastPara="1" wrap="square" lIns="91425" tIns="91425" rIns="91425" bIns="91425" anchor="t" anchorCtr="0">
            <a:noAutofit/>
          </a:bodyPr>
          <a:lstStyle/>
          <a:p>
            <a:pPr marL="0" marR="0" lvl="0" indent="0" algn="l" rtl="0">
              <a:lnSpc>
                <a:spcPct val="80000"/>
              </a:lnSpc>
              <a:spcBef>
                <a:spcPts val="0"/>
              </a:spcBef>
              <a:spcAft>
                <a:spcPts val="0"/>
              </a:spcAft>
              <a:buClr>
                <a:schemeClr val="dk1"/>
              </a:buClr>
              <a:buFont typeface="Arial"/>
              <a:buNone/>
            </a:pPr>
            <a:r>
              <a:rPr lang="en-CA" sz="2590" b="0" i="0" u="none" strike="noStrike" cap="none">
                <a:solidFill>
                  <a:schemeClr val="dk1"/>
                </a:solidFill>
                <a:latin typeface="Calibri"/>
                <a:ea typeface="Calibri"/>
                <a:cs typeface="Calibri"/>
                <a:sym typeface="Calibri"/>
              </a:rPr>
              <a:t>Initially, the inference seems to be almost certainly correct. As information is gathered, the plausibility that my perception was accurate changes. Soon it becomes highly implausible that this is Emily, and in time, it is falsified on the basis of new data that is inconsistent with my original set (S) of consistent data about Emily: </a:t>
            </a:r>
            <a:endParaRPr/>
          </a:p>
          <a:p>
            <a:pPr marL="0" marR="0" lvl="0" indent="0" algn="l" rtl="0">
              <a:lnSpc>
                <a:spcPct val="80000"/>
              </a:lnSpc>
              <a:spcBef>
                <a:spcPts val="0"/>
              </a:spcBef>
              <a:spcAft>
                <a:spcPts val="0"/>
              </a:spcAft>
              <a:buClr>
                <a:schemeClr val="dk1"/>
              </a:buClr>
              <a:buFont typeface="Arial"/>
              <a:buNone/>
            </a:pPr>
            <a:endParaRPr sz="2590" b="0" i="0" u="none" strike="noStrike" cap="none">
              <a:solidFill>
                <a:srgbClr val="FF0000"/>
              </a:solidFill>
              <a:latin typeface="Calibri"/>
              <a:ea typeface="Calibri"/>
              <a:cs typeface="Calibri"/>
              <a:sym typeface="Calibri"/>
            </a:endParaRPr>
          </a:p>
          <a:p>
            <a:pPr marL="0" marR="0" lvl="0" indent="0" algn="l" rtl="0">
              <a:lnSpc>
                <a:spcPct val="80000"/>
              </a:lnSpc>
              <a:spcBef>
                <a:spcPts val="0"/>
              </a:spcBef>
              <a:spcAft>
                <a:spcPts val="0"/>
              </a:spcAft>
              <a:buClr>
                <a:schemeClr val="dk1"/>
              </a:buClr>
              <a:buFont typeface="Arial"/>
              <a:buNone/>
            </a:pPr>
            <a:r>
              <a:rPr lang="en-CA" sz="2590" b="0" i="0" u="none" strike="noStrike" cap="none">
                <a:solidFill>
                  <a:srgbClr val="FF0000"/>
                </a:solidFill>
                <a:latin typeface="Calibri"/>
                <a:ea typeface="Calibri"/>
                <a:cs typeface="Calibri"/>
                <a:sym typeface="Calibri"/>
              </a:rPr>
              <a:t>S</a:t>
            </a:r>
            <a:r>
              <a:rPr lang="en-CA" sz="2590" b="0" i="0" u="none" strike="noStrike" cap="none">
                <a:solidFill>
                  <a:srgbClr val="800000"/>
                </a:solidFill>
                <a:latin typeface="Calibri"/>
                <a:ea typeface="Calibri"/>
                <a:cs typeface="Calibri"/>
                <a:sym typeface="Calibri"/>
              </a:rPr>
              <a:t> = </a:t>
            </a:r>
            <a:r>
              <a:rPr lang="en-CA" sz="2590" b="0" i="0" u="none" strike="noStrike" cap="none">
                <a:solidFill>
                  <a:srgbClr val="1E4E79"/>
                </a:solidFill>
                <a:latin typeface="Calibri"/>
                <a:ea typeface="Calibri"/>
                <a:cs typeface="Calibri"/>
                <a:sym typeface="Calibri"/>
              </a:rPr>
              <a:t>(big girl, bright red hair, big white dog, If </a:t>
            </a:r>
            <a:r>
              <a:rPr lang="en-CA" sz="2590">
                <a:solidFill>
                  <a:srgbClr val="1E4E79"/>
                </a:solidFill>
              </a:rPr>
              <a:t>I see Emily, she will have a big white dog and small dog, If that is Emily, she will have bright red hair, </a:t>
            </a:r>
            <a:r>
              <a:rPr lang="en-CA" sz="2590" b="0" i="0" u="none" strike="noStrike" cap="none">
                <a:solidFill>
                  <a:srgbClr val="1E4E79"/>
                </a:solidFill>
                <a:latin typeface="Calibri"/>
                <a:ea typeface="Calibri"/>
                <a:cs typeface="Calibri"/>
                <a:sym typeface="Calibri"/>
              </a:rPr>
              <a:t>little white pup, </a:t>
            </a:r>
            <a:r>
              <a:rPr lang="en-CA" sz="2800" b="0" i="0" u="none" strike="noStrike" cap="none">
                <a:solidFill>
                  <a:srgbClr val="1E4E79"/>
                </a:solidFill>
                <a:latin typeface="Calibri"/>
                <a:ea typeface="Calibri"/>
                <a:cs typeface="Calibri"/>
                <a:sym typeface="Calibri"/>
              </a:rPr>
              <a:t>big/medium height girl, brown/red hair, big black dog, tiny white pup with curly hair).</a:t>
            </a:r>
            <a:endParaRPr/>
          </a:p>
          <a:p>
            <a:pPr marL="0" marR="0" lvl="0" indent="0" algn="l" rtl="0">
              <a:lnSpc>
                <a:spcPct val="80000"/>
              </a:lnSpc>
              <a:spcBef>
                <a:spcPts val="0"/>
              </a:spcBef>
              <a:spcAft>
                <a:spcPts val="0"/>
              </a:spcAft>
              <a:buClr>
                <a:schemeClr val="dk1"/>
              </a:buClr>
              <a:buFont typeface="Arial"/>
              <a:buNone/>
            </a:pPr>
            <a:endParaRPr sz="2800" b="0" i="0" u="none" strike="noStrike" cap="none">
              <a:solidFill>
                <a:srgbClr val="385623"/>
              </a:solidFill>
              <a:latin typeface="Calibri"/>
              <a:ea typeface="Calibri"/>
              <a:cs typeface="Calibri"/>
              <a:sym typeface="Calibri"/>
            </a:endParaRPr>
          </a:p>
          <a:p>
            <a:pPr marL="0" marR="0" lvl="0" indent="0" algn="l" rtl="0">
              <a:lnSpc>
                <a:spcPct val="80000"/>
              </a:lnSpc>
              <a:spcBef>
                <a:spcPts val="0"/>
              </a:spcBef>
              <a:spcAft>
                <a:spcPts val="0"/>
              </a:spcAft>
              <a:buClr>
                <a:schemeClr val="dk1"/>
              </a:buClr>
              <a:buFont typeface="Arial"/>
              <a:buNone/>
            </a:pPr>
            <a:r>
              <a:rPr lang="en-CA" sz="2800" b="0" i="0" u="none" strike="noStrike" cap="none">
                <a:solidFill>
                  <a:srgbClr val="385623"/>
                </a:solidFill>
                <a:latin typeface="Calibri"/>
                <a:ea typeface="Calibri"/>
                <a:cs typeface="Calibri"/>
                <a:sym typeface="Calibri"/>
              </a:rPr>
              <a:t>The problem with this set is that it is overdetermined. There is an embarrassment of riches. The data is inconsistent. Plausible reasoning is a matter of bringing maximal consistency to our data.</a:t>
            </a:r>
            <a:endParaRPr sz="2800" b="0" i="0" u="none" strike="noStrike" cap="none">
              <a:solidFill>
                <a:srgbClr val="385623"/>
              </a:solidFill>
              <a:latin typeface="Calibri"/>
              <a:ea typeface="Calibri"/>
              <a:cs typeface="Calibri"/>
              <a:sym typeface="Calibri"/>
            </a:endParaRPr>
          </a:p>
          <a:p>
            <a:pPr marL="0" marR="0" lvl="0" indent="0" algn="l" rtl="0">
              <a:lnSpc>
                <a:spcPct val="80000"/>
              </a:lnSpc>
              <a:spcBef>
                <a:spcPts val="0"/>
              </a:spcBef>
              <a:spcAft>
                <a:spcPts val="0"/>
              </a:spcAft>
              <a:buClr>
                <a:schemeClr val="dk1"/>
              </a:buClr>
              <a:buFont typeface="Arial"/>
              <a:buNone/>
            </a:pPr>
            <a:endParaRPr sz="2590" b="0" i="0" u="none" strike="noStrike" cap="none">
              <a:solidFill>
                <a:srgbClr val="8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Google Shape;288;p41"/>
          <p:cNvPicPr preferRelativeResize="0"/>
          <p:nvPr/>
        </p:nvPicPr>
        <p:blipFill rotWithShape="1">
          <a:blip r:embed="rId3">
            <a:alphaModFix/>
          </a:blip>
          <a:srcRect/>
          <a:stretch/>
        </p:blipFill>
        <p:spPr>
          <a:xfrm>
            <a:off x="0" y="142928"/>
            <a:ext cx="9923753" cy="3438895"/>
          </a:xfrm>
          <a:prstGeom prst="rect">
            <a:avLst/>
          </a:prstGeom>
          <a:noFill/>
          <a:ln>
            <a:noFill/>
          </a:ln>
        </p:spPr>
      </p:pic>
      <p:sp>
        <p:nvSpPr>
          <p:cNvPr id="289" name="Google Shape;289;p41"/>
          <p:cNvSpPr txBox="1"/>
          <p:nvPr/>
        </p:nvSpPr>
        <p:spPr>
          <a:xfrm>
            <a:off x="74140" y="3739979"/>
            <a:ext cx="11895438" cy="20313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p = that is Emily (I’m at a distance, my eyes are not great, so it is plausible but defeasible (.2))</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q = bright red hair (Again, I’m at a distance, so it is plausible but defeasible (.2))</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r = walks a big white dog (I can’t see the dog, it is behind a tree, but I am guessing it is “Sofie”: plausible, (.2))</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s = walks a small white pup (The dog I see is small and white, so I estimate it is a pup, but it may not be: highly plausible (.8))</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p  → q = If that is Emily, then that girl has bright red hair (very high plausibility (.9)).</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p → r = If that is Emily, then the dog on her leash is a big white dog. (very high plausibility (.9)).</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p → s = If that is Emily, then the other dog is a small white pub. (very high plausibility (.9)).</a:t>
            </a:r>
            <a:endParaRPr sz="1800">
              <a:solidFill>
                <a:schemeClr val="dk1"/>
              </a:solidFill>
              <a:latin typeface="Calibri"/>
              <a:ea typeface="Calibri"/>
              <a:cs typeface="Calibri"/>
              <a:sym typeface="Calibri"/>
            </a:endParaRPr>
          </a:p>
        </p:txBody>
      </p:sp>
      <p:sp>
        <p:nvSpPr>
          <p:cNvPr id="290" name="Google Shape;290;p41"/>
          <p:cNvSpPr txBox="1"/>
          <p:nvPr/>
        </p:nvSpPr>
        <p:spPr>
          <a:xfrm>
            <a:off x="6507892" y="642551"/>
            <a:ext cx="1231171"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Truth Table</a:t>
            </a:r>
            <a:endParaRPr sz="18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2"/>
          <p:cNvSpPr/>
          <p:nvPr/>
        </p:nvSpPr>
        <p:spPr>
          <a:xfrm>
            <a:off x="156519" y="127850"/>
            <a:ext cx="8567351" cy="20313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The dog on her left is out of sight (behind a tree), the dog to her right is a small white dog (it may or may not be a pup). I am not certain it is Emily, I am not certain that the girl’s hair is bright red.</a:t>
            </a:r>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Notice that Sets 3, 5, 7, 9, 10, 11, 12, 13, 14, 15, and 16 have to discard highly plausible data, which renders them implausible. Set 1 at this point is the most plausible.</a:t>
            </a:r>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After a few minutes, the dog on the left comes into full view. It is a large black dog (~R), whose plausibility index value is now at 1.0 (certain).</a:t>
            </a:r>
            <a:endParaRPr/>
          </a:p>
        </p:txBody>
      </p:sp>
      <p:pic>
        <p:nvPicPr>
          <p:cNvPr id="296" name="Google Shape;296;p42"/>
          <p:cNvPicPr preferRelativeResize="0"/>
          <p:nvPr/>
        </p:nvPicPr>
        <p:blipFill rotWithShape="1">
          <a:blip r:embed="rId3">
            <a:alphaModFix/>
          </a:blip>
          <a:srcRect/>
          <a:stretch/>
        </p:blipFill>
        <p:spPr>
          <a:xfrm>
            <a:off x="1458097" y="2548377"/>
            <a:ext cx="9923753" cy="3438895"/>
          </a:xfrm>
          <a:prstGeom prst="rect">
            <a:avLst/>
          </a:prstGeom>
          <a:noFill/>
          <a:ln>
            <a:noFill/>
          </a:ln>
        </p:spPr>
      </p:pic>
      <p:cxnSp>
        <p:nvCxnSpPr>
          <p:cNvPr id="297" name="Google Shape;297;p42"/>
          <p:cNvCxnSpPr/>
          <p:nvPr/>
        </p:nvCxnSpPr>
        <p:spPr>
          <a:xfrm rot="10800000" flipH="1">
            <a:off x="411892" y="3468130"/>
            <a:ext cx="1136822" cy="1037967"/>
          </a:xfrm>
          <a:prstGeom prst="straightConnector1">
            <a:avLst/>
          </a:prstGeom>
          <a:noFill/>
          <a:ln w="9525" cap="flat" cmpd="sng">
            <a:solidFill>
              <a:schemeClr val="dk1"/>
            </a:solidFill>
            <a:prstDash val="solid"/>
            <a:miter lim="800000"/>
            <a:headEnd type="none" w="sm" len="sm"/>
            <a:tailEnd type="triangle" w="med" len="med"/>
          </a:ln>
        </p:spPr>
      </p:cxnSp>
      <p:cxnSp>
        <p:nvCxnSpPr>
          <p:cNvPr id="298" name="Google Shape;298;p42"/>
          <p:cNvCxnSpPr/>
          <p:nvPr/>
        </p:nvCxnSpPr>
        <p:spPr>
          <a:xfrm rot="10800000" flipH="1">
            <a:off x="411892" y="3807905"/>
            <a:ext cx="1136822" cy="698192"/>
          </a:xfrm>
          <a:prstGeom prst="straightConnector1">
            <a:avLst/>
          </a:prstGeom>
          <a:noFill/>
          <a:ln w="9525" cap="flat" cmpd="sng">
            <a:solidFill>
              <a:schemeClr val="dk1"/>
            </a:solidFill>
            <a:prstDash val="solid"/>
            <a:miter lim="800000"/>
            <a:headEnd type="none" w="sm" len="sm"/>
            <a:tailEnd type="triangle" w="med" len="med"/>
          </a:ln>
        </p:spPr>
      </p:cxnSp>
      <p:cxnSp>
        <p:nvCxnSpPr>
          <p:cNvPr id="299" name="Google Shape;299;p42"/>
          <p:cNvCxnSpPr/>
          <p:nvPr/>
        </p:nvCxnSpPr>
        <p:spPr>
          <a:xfrm rot="10800000" flipH="1">
            <a:off x="411892" y="4157002"/>
            <a:ext cx="1136822" cy="349095"/>
          </a:xfrm>
          <a:prstGeom prst="straightConnector1">
            <a:avLst/>
          </a:prstGeom>
          <a:noFill/>
          <a:ln w="9525" cap="flat" cmpd="sng">
            <a:solidFill>
              <a:schemeClr val="dk1"/>
            </a:solidFill>
            <a:prstDash val="solid"/>
            <a:miter lim="800000"/>
            <a:headEnd type="none" w="sm" len="sm"/>
            <a:tailEnd type="triangle" w="med" len="med"/>
          </a:ln>
        </p:spPr>
      </p:cxnSp>
      <p:cxnSp>
        <p:nvCxnSpPr>
          <p:cNvPr id="300" name="Google Shape;300;p42"/>
          <p:cNvCxnSpPr/>
          <p:nvPr/>
        </p:nvCxnSpPr>
        <p:spPr>
          <a:xfrm>
            <a:off x="411892" y="4506097"/>
            <a:ext cx="1046205" cy="86499"/>
          </a:xfrm>
          <a:prstGeom prst="straightConnector1">
            <a:avLst/>
          </a:prstGeom>
          <a:noFill/>
          <a:ln w="9525" cap="flat" cmpd="sng">
            <a:solidFill>
              <a:schemeClr val="dk1"/>
            </a:solidFill>
            <a:prstDash val="solid"/>
            <a:miter lim="800000"/>
            <a:headEnd type="none" w="sm" len="sm"/>
            <a:tailEnd type="triangle" w="med" len="med"/>
          </a:ln>
        </p:spPr>
      </p:cxnSp>
      <p:cxnSp>
        <p:nvCxnSpPr>
          <p:cNvPr id="301" name="Google Shape;301;p42"/>
          <p:cNvCxnSpPr/>
          <p:nvPr/>
        </p:nvCxnSpPr>
        <p:spPr>
          <a:xfrm>
            <a:off x="411892" y="4506097"/>
            <a:ext cx="1095633" cy="270989"/>
          </a:xfrm>
          <a:prstGeom prst="straightConnector1">
            <a:avLst/>
          </a:prstGeom>
          <a:noFill/>
          <a:ln w="9525" cap="flat" cmpd="sng">
            <a:solidFill>
              <a:schemeClr val="dk1"/>
            </a:solidFill>
            <a:prstDash val="solid"/>
            <a:miter lim="800000"/>
            <a:headEnd type="none" w="sm" len="sm"/>
            <a:tailEnd type="triangle" w="med" len="med"/>
          </a:ln>
        </p:spPr>
      </p:cxnSp>
      <p:sp>
        <p:nvSpPr>
          <p:cNvPr id="302" name="Google Shape;302;p42"/>
          <p:cNvSpPr/>
          <p:nvPr/>
        </p:nvSpPr>
        <p:spPr>
          <a:xfrm>
            <a:off x="1120346" y="4895299"/>
            <a:ext cx="337751" cy="1025540"/>
          </a:xfrm>
          <a:prstGeom prst="leftBrace">
            <a:avLst>
              <a:gd name="adj1" fmla="val 8333"/>
              <a:gd name="adj2" fmla="val 50000"/>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303" name="Google Shape;303;p42"/>
          <p:cNvCxnSpPr/>
          <p:nvPr/>
        </p:nvCxnSpPr>
        <p:spPr>
          <a:xfrm>
            <a:off x="411892" y="4506097"/>
            <a:ext cx="691979" cy="895759"/>
          </a:xfrm>
          <a:prstGeom prst="straightConnector1">
            <a:avLst/>
          </a:prstGeom>
          <a:noFill/>
          <a:ln w="9525" cap="flat" cmpd="sng">
            <a:solidFill>
              <a:schemeClr val="dk1"/>
            </a:solidFill>
            <a:prstDash val="solid"/>
            <a:miter lim="800000"/>
            <a:headEnd type="none" w="sm" len="sm"/>
            <a:tailEnd type="triangle" w="med" len="med"/>
          </a:ln>
        </p:spPr>
      </p:cxnSp>
      <p:sp>
        <p:nvSpPr>
          <p:cNvPr id="304" name="Google Shape;304;p42"/>
          <p:cNvSpPr txBox="1"/>
          <p:nvPr/>
        </p:nvSpPr>
        <p:spPr>
          <a:xfrm>
            <a:off x="8723870" y="2278953"/>
            <a:ext cx="2907957" cy="34163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p = that is Emily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q = bright red hair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r = walks a big white dog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s = walks a small white pup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p  → q = If that is Emily, then that girl has bright red hair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p → r = If that is Emily, then the dog on her leash is a big white dog.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p → s = If that is Emily, then the other dog is a small white pub.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pic>
        <p:nvPicPr>
          <p:cNvPr id="309" name="Google Shape;309;p43"/>
          <p:cNvPicPr preferRelativeResize="0"/>
          <p:nvPr/>
        </p:nvPicPr>
        <p:blipFill rotWithShape="1">
          <a:blip r:embed="rId3">
            <a:alphaModFix/>
          </a:blip>
          <a:srcRect/>
          <a:stretch/>
        </p:blipFill>
        <p:spPr>
          <a:xfrm>
            <a:off x="0" y="175880"/>
            <a:ext cx="9907524" cy="3438896"/>
          </a:xfrm>
          <a:prstGeom prst="rect">
            <a:avLst/>
          </a:prstGeom>
          <a:noFill/>
          <a:ln>
            <a:noFill/>
          </a:ln>
        </p:spPr>
      </p:pic>
      <p:sp>
        <p:nvSpPr>
          <p:cNvPr id="310" name="Google Shape;310;p43"/>
          <p:cNvSpPr txBox="1"/>
          <p:nvPr/>
        </p:nvSpPr>
        <p:spPr>
          <a:xfrm>
            <a:off x="263611" y="3954162"/>
            <a:ext cx="11458832"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Now sets 1, 2, 3, and 4 have to discard a virtually certain piece of data, and so 1 – 4 become implausible. Set 6 and 8 are the only two remaining maximal consistent subsets that do not discard highly plausible data. Both indicate it is not Emily, but 6 indicates this girl (who is not Emily) has bright red hair, while 8 indicates that she does not. If upon further investigation it is discovered that this girl does not have bright red hair, but brown/red hair, then ~q will render p false. In due time, it is clear that she does not have bright red hair. Set 8 becomes the most plausible set</a:t>
            </a:r>
            <a:endParaRPr/>
          </a:p>
        </p:txBody>
      </p:sp>
      <p:sp>
        <p:nvSpPr>
          <p:cNvPr id="311" name="Google Shape;311;p43"/>
          <p:cNvSpPr/>
          <p:nvPr/>
        </p:nvSpPr>
        <p:spPr>
          <a:xfrm>
            <a:off x="6178378" y="551935"/>
            <a:ext cx="263611" cy="716692"/>
          </a:xfrm>
          <a:prstGeom prst="rightBrace">
            <a:avLst>
              <a:gd name="adj1" fmla="val 8333"/>
              <a:gd name="adj2" fmla="val 50000"/>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312" name="Google Shape;312;p43"/>
          <p:cNvCxnSpPr/>
          <p:nvPr/>
        </p:nvCxnSpPr>
        <p:spPr>
          <a:xfrm rot="10800000">
            <a:off x="6112476" y="1644682"/>
            <a:ext cx="1252150" cy="0"/>
          </a:xfrm>
          <a:prstGeom prst="straightConnector1">
            <a:avLst/>
          </a:prstGeom>
          <a:noFill/>
          <a:ln w="9525" cap="flat" cmpd="sng">
            <a:solidFill>
              <a:schemeClr val="dk1"/>
            </a:solidFill>
            <a:prstDash val="solid"/>
            <a:miter lim="800000"/>
            <a:headEnd type="none" w="sm" len="sm"/>
            <a:tailEnd type="triangle" w="med" len="med"/>
          </a:ln>
        </p:spPr>
      </p:cxnSp>
      <p:cxnSp>
        <p:nvCxnSpPr>
          <p:cNvPr id="313" name="Google Shape;313;p43"/>
          <p:cNvCxnSpPr/>
          <p:nvPr/>
        </p:nvCxnSpPr>
        <p:spPr>
          <a:xfrm flipH="1">
            <a:off x="6112476" y="1644682"/>
            <a:ext cx="1252150" cy="281260"/>
          </a:xfrm>
          <a:prstGeom prst="straightConnector1">
            <a:avLst/>
          </a:prstGeom>
          <a:noFill/>
          <a:ln w="9525" cap="flat" cmpd="sng">
            <a:solidFill>
              <a:schemeClr val="dk1"/>
            </a:solidFill>
            <a:prstDash val="solid"/>
            <a:miter lim="800000"/>
            <a:headEnd type="none" w="sm" len="sm"/>
            <a:tailEnd type="triangle" w="med" len="med"/>
          </a:ln>
        </p:spPr>
      </p:cxnSp>
      <p:sp>
        <p:nvSpPr>
          <p:cNvPr id="314" name="Google Shape;314;p43"/>
          <p:cNvSpPr txBox="1"/>
          <p:nvPr/>
        </p:nvSpPr>
        <p:spPr>
          <a:xfrm>
            <a:off x="7974227" y="428368"/>
            <a:ext cx="4077730"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Now we see that the big dog on her left is black, not white, and so ~r becomes certain. Thus, “r” becomes false.</a:t>
            </a:r>
            <a:endParaRPr sz="1800">
              <a:solidFill>
                <a:schemeClr val="dk1"/>
              </a:solidFill>
              <a:latin typeface="Calibri"/>
              <a:ea typeface="Calibri"/>
              <a:cs typeface="Calibri"/>
              <a:sym typeface="Calibri"/>
            </a:endParaRPr>
          </a:p>
        </p:txBody>
      </p:sp>
      <p:sp>
        <p:nvSpPr>
          <p:cNvPr id="315" name="Google Shape;315;p43"/>
          <p:cNvSpPr txBox="1"/>
          <p:nvPr/>
        </p:nvSpPr>
        <p:spPr>
          <a:xfrm>
            <a:off x="7401698" y="1480607"/>
            <a:ext cx="87321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S</a:t>
            </a:r>
            <a:r>
              <a:rPr lang="en-CA" sz="1800" baseline="-25000">
                <a:solidFill>
                  <a:schemeClr val="dk1"/>
                </a:solidFill>
                <a:latin typeface="Calibri"/>
                <a:ea typeface="Calibri"/>
                <a:cs typeface="Calibri"/>
                <a:sym typeface="Calibri"/>
              </a:rPr>
              <a:t>6</a:t>
            </a:r>
            <a:r>
              <a:rPr lang="en-CA" sz="1800">
                <a:solidFill>
                  <a:schemeClr val="dk1"/>
                </a:solidFill>
                <a:latin typeface="Calibri"/>
                <a:ea typeface="Calibri"/>
                <a:cs typeface="Calibri"/>
                <a:sym typeface="Calibri"/>
              </a:rPr>
              <a:t>, S</a:t>
            </a:r>
            <a:r>
              <a:rPr lang="en-CA" sz="1800" baseline="-25000">
                <a:solidFill>
                  <a:schemeClr val="dk1"/>
                </a:solidFill>
                <a:latin typeface="Calibri"/>
                <a:ea typeface="Calibri"/>
                <a:cs typeface="Calibri"/>
                <a:sym typeface="Calibri"/>
              </a:rPr>
              <a:t>8</a:t>
            </a:r>
            <a:endParaRPr sz="1800" baseline="-250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Google Shape;320;p44"/>
          <p:cNvPicPr preferRelativeResize="0"/>
          <p:nvPr/>
        </p:nvPicPr>
        <p:blipFill rotWithShape="1">
          <a:blip r:embed="rId3">
            <a:alphaModFix/>
          </a:blip>
          <a:srcRect/>
          <a:stretch/>
        </p:blipFill>
        <p:spPr>
          <a:xfrm>
            <a:off x="172995" y="355669"/>
            <a:ext cx="9907524" cy="3438895"/>
          </a:xfrm>
          <a:prstGeom prst="rect">
            <a:avLst/>
          </a:prstGeom>
          <a:noFill/>
          <a:ln>
            <a:noFill/>
          </a:ln>
        </p:spPr>
      </p:pic>
      <p:sp>
        <p:nvSpPr>
          <p:cNvPr id="321" name="Google Shape;321;p44"/>
          <p:cNvSpPr txBox="1"/>
          <p:nvPr/>
        </p:nvSpPr>
        <p:spPr>
          <a:xfrm>
            <a:off x="255373" y="4250724"/>
            <a:ext cx="11788346"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If it turns out that the small dog on the right is probably not a pup, then ~s becomes .8 and s becomes .1 (low plausibility).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Notice that what this does is it corroborates Set 8 as the most optimal estimate. This is not Emily. </a:t>
            </a:r>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It is possible that it is Emily, she dyed her hair, and she’s walking a neighbor’s black dog and a small white dog that is not a pup. But this is very unlikely.</a:t>
            </a:r>
            <a:endParaRPr/>
          </a:p>
        </p:txBody>
      </p:sp>
      <p:cxnSp>
        <p:nvCxnSpPr>
          <p:cNvPr id="322" name="Google Shape;322;p44"/>
          <p:cNvCxnSpPr/>
          <p:nvPr/>
        </p:nvCxnSpPr>
        <p:spPr>
          <a:xfrm rot="10800000">
            <a:off x="1845277" y="436605"/>
            <a:ext cx="5387544" cy="103730"/>
          </a:xfrm>
          <a:prstGeom prst="straightConnector1">
            <a:avLst/>
          </a:prstGeom>
          <a:noFill/>
          <a:ln w="9525" cap="flat" cmpd="sng">
            <a:solidFill>
              <a:schemeClr val="dk1"/>
            </a:solidFill>
            <a:prstDash val="solid"/>
            <a:miter lim="800000"/>
            <a:headEnd type="none" w="sm" len="sm"/>
            <a:tailEnd type="triangle" w="med" len="med"/>
          </a:ln>
        </p:spPr>
      </p:cxnSp>
      <p:sp>
        <p:nvSpPr>
          <p:cNvPr id="323" name="Google Shape;323;p44"/>
          <p:cNvSpPr txBox="1"/>
          <p:nvPr/>
        </p:nvSpPr>
        <p:spPr>
          <a:xfrm>
            <a:off x="7232821" y="355669"/>
            <a:ext cx="481089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s becomes ~s, which enjoys high plausibility</a:t>
            </a:r>
            <a:endParaRPr sz="1800">
              <a:solidFill>
                <a:schemeClr val="dk1"/>
              </a:solidFill>
              <a:latin typeface="Calibri"/>
              <a:ea typeface="Calibri"/>
              <a:cs typeface="Calibri"/>
              <a:sym typeface="Calibri"/>
            </a:endParaRPr>
          </a:p>
        </p:txBody>
      </p:sp>
      <p:cxnSp>
        <p:nvCxnSpPr>
          <p:cNvPr id="324" name="Google Shape;324;p44"/>
          <p:cNvCxnSpPr/>
          <p:nvPr/>
        </p:nvCxnSpPr>
        <p:spPr>
          <a:xfrm rot="10800000">
            <a:off x="6277232" y="2183027"/>
            <a:ext cx="2240692" cy="626076"/>
          </a:xfrm>
          <a:prstGeom prst="straightConnector1">
            <a:avLst/>
          </a:prstGeom>
          <a:noFill/>
          <a:ln w="9525" cap="flat" cmpd="sng">
            <a:solidFill>
              <a:schemeClr val="dk1"/>
            </a:solidFill>
            <a:prstDash val="solid"/>
            <a:miter lim="800000"/>
            <a:headEnd type="none" w="sm" len="sm"/>
            <a:tailEnd type="triangle" w="med" len="med"/>
          </a:ln>
        </p:spPr>
      </p:cxnSp>
      <p:sp>
        <p:nvSpPr>
          <p:cNvPr id="325" name="Google Shape;325;p44"/>
          <p:cNvSpPr txBox="1"/>
          <p:nvPr/>
        </p:nvSpPr>
        <p:spPr>
          <a:xfrm>
            <a:off x="8629135" y="2718487"/>
            <a:ext cx="55193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S</a:t>
            </a:r>
            <a:r>
              <a:rPr lang="en-CA" sz="1800" baseline="-25000">
                <a:solidFill>
                  <a:schemeClr val="dk1"/>
                </a:solidFill>
                <a:latin typeface="Calibri"/>
                <a:ea typeface="Calibri"/>
                <a:cs typeface="Calibri"/>
                <a:sym typeface="Calibri"/>
              </a:rPr>
              <a:t>8</a:t>
            </a:r>
            <a:endParaRPr sz="1800" baseline="-2500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5"/>
          <p:cNvSpPr txBox="1">
            <a:spLocks noGrp="1"/>
          </p:cNvSpPr>
          <p:nvPr>
            <p:ph type="title"/>
          </p:nvPr>
        </p:nvSpPr>
        <p:spPr>
          <a:xfrm>
            <a:off x="838200" y="0"/>
            <a:ext cx="10515600" cy="8376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Font typeface="Calibri"/>
              <a:buNone/>
            </a:pPr>
            <a:r>
              <a:rPr lang="en-CA" sz="4400" b="0" i="0" u="none" strike="noStrike" cap="none">
                <a:solidFill>
                  <a:srgbClr val="980000"/>
                </a:solidFill>
                <a:latin typeface="Calibri"/>
                <a:ea typeface="Calibri"/>
                <a:cs typeface="Calibri"/>
                <a:sym typeface="Calibri"/>
              </a:rPr>
              <a:t>Truth as System</a:t>
            </a:r>
            <a:endParaRPr sz="4400" b="0" i="0" u="none" strike="noStrike" cap="none">
              <a:solidFill>
                <a:srgbClr val="980000"/>
              </a:solidFill>
              <a:latin typeface="Calibri"/>
              <a:ea typeface="Calibri"/>
              <a:cs typeface="Calibri"/>
              <a:sym typeface="Calibri"/>
            </a:endParaRPr>
          </a:p>
        </p:txBody>
      </p:sp>
      <p:sp>
        <p:nvSpPr>
          <p:cNvPr id="331" name="Google Shape;331;p45"/>
          <p:cNvSpPr txBox="1"/>
          <p:nvPr/>
        </p:nvSpPr>
        <p:spPr>
          <a:xfrm>
            <a:off x="191100" y="1280000"/>
            <a:ext cx="11597700" cy="45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The standards of inductive plausibility inhere in the parameters of </a:t>
            </a:r>
            <a:r>
              <a:rPr lang="en-CA" sz="1800" b="1">
                <a:solidFill>
                  <a:schemeClr val="dk1"/>
                </a:solidFill>
                <a:latin typeface="Calibri"/>
                <a:ea typeface="Calibri"/>
                <a:cs typeface="Calibri"/>
                <a:sym typeface="Calibri"/>
              </a:rPr>
              <a:t>cognitive systematization</a:t>
            </a:r>
            <a:r>
              <a:rPr lang="en-CA" sz="1800">
                <a:solidFill>
                  <a:schemeClr val="dk1"/>
                </a:solidFill>
                <a:latin typeface="Calibri"/>
                <a:ea typeface="Calibri"/>
                <a:cs typeface="Calibri"/>
                <a:sym typeface="Calibri"/>
              </a:rPr>
              <a:t>:</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CA" sz="1800" b="1">
                <a:solidFill>
                  <a:schemeClr val="dk1"/>
                </a:solidFill>
                <a:latin typeface="Calibri"/>
                <a:ea typeface="Calibri"/>
                <a:cs typeface="Calibri"/>
                <a:sym typeface="Calibri"/>
              </a:rPr>
              <a:t>Completeness</a:t>
            </a:r>
            <a:r>
              <a:rPr lang="en-CA" sz="1800">
                <a:solidFill>
                  <a:schemeClr val="dk1"/>
                </a:solidFill>
                <a:latin typeface="Calibri"/>
                <a:ea typeface="Calibri"/>
                <a:cs typeface="Calibri"/>
                <a:sym typeface="Calibri"/>
              </a:rPr>
              <a:t>: comprehensiveness, avoidance of gaps or missing components, inclusiveness, unity and integrity as a genuine whole that embraces and integrates all its needed parts.</a:t>
            </a:r>
            <a:endParaRPr/>
          </a:p>
          <a:p>
            <a:pPr marL="342900" marR="0" lvl="0" indent="-342900" algn="l" rtl="0">
              <a:spcBef>
                <a:spcPts val="0"/>
              </a:spcBef>
              <a:spcAft>
                <a:spcPts val="0"/>
              </a:spcAft>
              <a:buClr>
                <a:schemeClr val="dk1"/>
              </a:buClr>
              <a:buSzPts val="1800"/>
              <a:buFont typeface="Calibri"/>
              <a:buAutoNum type="arabicPeriod"/>
            </a:pPr>
            <a:r>
              <a:rPr lang="en-CA" sz="1800" b="1">
                <a:solidFill>
                  <a:schemeClr val="dk1"/>
                </a:solidFill>
                <a:latin typeface="Calibri"/>
                <a:ea typeface="Calibri"/>
                <a:cs typeface="Calibri"/>
                <a:sym typeface="Calibri"/>
              </a:rPr>
              <a:t>Cohesiveness:</a:t>
            </a:r>
            <a:r>
              <a:rPr lang="en-CA" sz="1800">
                <a:solidFill>
                  <a:schemeClr val="dk1"/>
                </a:solidFill>
                <a:latin typeface="Calibri"/>
                <a:ea typeface="Calibri"/>
                <a:cs typeface="Calibri"/>
                <a:sym typeface="Calibri"/>
              </a:rPr>
              <a:t> connectedness, interrelationship, interlinkage, coherence, a conjoining of the component parts, rules, laws, linking principles; if some components are changed or modified, then others will react to this alteration.</a:t>
            </a:r>
            <a:endParaRPr/>
          </a:p>
          <a:p>
            <a:pPr marL="342900" marR="0" lvl="0" indent="-342900" algn="l" rtl="0">
              <a:spcBef>
                <a:spcPts val="0"/>
              </a:spcBef>
              <a:spcAft>
                <a:spcPts val="0"/>
              </a:spcAft>
              <a:buClr>
                <a:schemeClr val="dk1"/>
              </a:buClr>
              <a:buSzPts val="1800"/>
              <a:buFont typeface="Calibri"/>
              <a:buAutoNum type="arabicPeriod"/>
            </a:pPr>
            <a:r>
              <a:rPr lang="en-CA" sz="1800" b="1">
                <a:solidFill>
                  <a:schemeClr val="dk1"/>
                </a:solidFill>
                <a:latin typeface="Calibri"/>
                <a:ea typeface="Calibri"/>
                <a:cs typeface="Calibri"/>
                <a:sym typeface="Calibri"/>
              </a:rPr>
              <a:t>Functional simplicity and economy:</a:t>
            </a:r>
            <a:r>
              <a:rPr lang="en-CA" sz="1800">
                <a:solidFill>
                  <a:schemeClr val="dk1"/>
                </a:solidFill>
                <a:latin typeface="Calibri"/>
                <a:ea typeface="Calibri"/>
                <a:cs typeface="Calibri"/>
                <a:sym typeface="Calibri"/>
              </a:rPr>
              <a:t> elegance, structural economy, tidiness in the collaboration or coordination of components, harmony and balance, symmetry.</a:t>
            </a:r>
            <a:endParaRPr/>
          </a:p>
          <a:p>
            <a:pPr marL="342900" marR="0" lvl="0" indent="-342900" algn="l" rtl="0">
              <a:spcBef>
                <a:spcPts val="0"/>
              </a:spcBef>
              <a:spcAft>
                <a:spcPts val="0"/>
              </a:spcAft>
              <a:buClr>
                <a:schemeClr val="dk1"/>
              </a:buClr>
              <a:buSzPts val="1800"/>
              <a:buFont typeface="Calibri"/>
              <a:buAutoNum type="arabicPeriod"/>
            </a:pPr>
            <a:r>
              <a:rPr lang="en-CA" sz="1800" b="1">
                <a:solidFill>
                  <a:schemeClr val="dk1"/>
                </a:solidFill>
                <a:latin typeface="Calibri"/>
                <a:ea typeface="Calibri"/>
                <a:cs typeface="Calibri"/>
                <a:sym typeface="Calibri"/>
              </a:rPr>
              <a:t>Functional efficacy</a:t>
            </a:r>
            <a:r>
              <a:rPr lang="en-CA" sz="1800">
                <a:solidFill>
                  <a:schemeClr val="dk1"/>
                </a:solidFill>
                <a:latin typeface="Calibri"/>
                <a:ea typeface="Calibri"/>
                <a:cs typeface="Calibri"/>
                <a:sym typeface="Calibri"/>
              </a:rPr>
              <a:t>: efficiency, effectiveness, adequacy to the common task, versatility and range and power of operating principles.</a:t>
            </a:r>
            <a:endParaRPr/>
          </a:p>
          <a:p>
            <a:pPr marL="342900" marR="0" lvl="0" indent="-342900" algn="l" rtl="0">
              <a:spcBef>
                <a:spcPts val="0"/>
              </a:spcBef>
              <a:spcAft>
                <a:spcPts val="0"/>
              </a:spcAft>
              <a:buClr>
                <a:schemeClr val="dk1"/>
              </a:buClr>
              <a:buSzPts val="1800"/>
              <a:buFont typeface="Calibri"/>
              <a:buAutoNum type="arabicPeriod"/>
            </a:pPr>
            <a:r>
              <a:rPr lang="en-CA" sz="1800" b="1">
                <a:solidFill>
                  <a:schemeClr val="dk1"/>
                </a:solidFill>
                <a:latin typeface="Calibri"/>
                <a:ea typeface="Calibri"/>
                <a:cs typeface="Calibri"/>
                <a:sym typeface="Calibri"/>
              </a:rPr>
              <a:t>Consonance: </a:t>
            </a:r>
            <a:r>
              <a:rPr lang="en-CA" sz="1800">
                <a:solidFill>
                  <a:schemeClr val="dk1"/>
                </a:solidFill>
                <a:latin typeface="Calibri"/>
                <a:ea typeface="Calibri"/>
                <a:cs typeface="Calibri"/>
                <a:sym typeface="Calibri"/>
              </a:rPr>
              <a:t>consistency and compatibility, coherence, absence of internal discord or dissonance; harmonious mutual collaboration or coordination of components, “having all the pieces fall into proper place”.</a:t>
            </a:r>
            <a:endParaRPr/>
          </a:p>
          <a:p>
            <a:pPr marL="342900" marR="0" lvl="0" indent="-342900" algn="l" rtl="0">
              <a:spcBef>
                <a:spcPts val="0"/>
              </a:spcBef>
              <a:spcAft>
                <a:spcPts val="0"/>
              </a:spcAft>
              <a:buClr>
                <a:schemeClr val="dk1"/>
              </a:buClr>
              <a:buSzPts val="1800"/>
              <a:buFont typeface="Calibri"/>
              <a:buAutoNum type="arabicPeriod"/>
            </a:pPr>
            <a:r>
              <a:rPr lang="en-CA" sz="1800" b="1">
                <a:solidFill>
                  <a:schemeClr val="dk1"/>
                </a:solidFill>
                <a:latin typeface="Calibri"/>
                <a:ea typeface="Calibri"/>
                <a:cs typeface="Calibri"/>
                <a:sym typeface="Calibri"/>
              </a:rPr>
              <a:t>Functional regularity</a:t>
            </a:r>
            <a:r>
              <a:rPr lang="en-CA" sz="1800">
                <a:solidFill>
                  <a:schemeClr val="dk1"/>
                </a:solidFill>
                <a:latin typeface="Calibri"/>
                <a:ea typeface="Calibri"/>
                <a:cs typeface="Calibri"/>
                <a:sym typeface="Calibri"/>
              </a:rPr>
              <a:t>: lawfulness, orderliness of operation, uniformity, pattern conformity, normality (conformity to the “usual course of things”)</a:t>
            </a:r>
            <a:endParaRPr sz="1800">
              <a:solidFill>
                <a:schemeClr val="dk1"/>
              </a:solidFill>
              <a:latin typeface="Calibri"/>
              <a:ea typeface="Calibri"/>
              <a:cs typeface="Calibri"/>
              <a:sym typeface="Calibri"/>
            </a:endParaRPr>
          </a:p>
          <a:p>
            <a:pPr marL="342900" marR="0" lvl="0" indent="0" algn="l" rtl="0">
              <a:spcBef>
                <a:spcPts val="0"/>
              </a:spcBef>
              <a:spcAft>
                <a:spcPts val="0"/>
              </a:spcAft>
              <a:buNone/>
            </a:pPr>
            <a:endParaRPr sz="1800">
              <a:solidFill>
                <a:schemeClr val="dk1"/>
              </a:solidFill>
              <a:latin typeface="Calibri"/>
              <a:ea typeface="Calibri"/>
              <a:cs typeface="Calibri"/>
              <a:sym typeface="Calibri"/>
            </a:endParaRPr>
          </a:p>
          <a:p>
            <a:pPr marL="457200" marR="0" lvl="0" indent="-342900" algn="l" rtl="0">
              <a:spcBef>
                <a:spcPts val="0"/>
              </a:spcBef>
              <a:spcAft>
                <a:spcPts val="0"/>
              </a:spcAft>
              <a:buClr>
                <a:schemeClr val="dk1"/>
              </a:buClr>
              <a:buSzPts val="1800"/>
              <a:buFont typeface="Calibri"/>
              <a:buChar char="●"/>
            </a:pPr>
            <a:r>
              <a:rPr lang="en-CA" sz="1800" b="1">
                <a:solidFill>
                  <a:schemeClr val="dk1"/>
                </a:solidFill>
                <a:latin typeface="Calibri"/>
                <a:ea typeface="Calibri"/>
                <a:cs typeface="Calibri"/>
                <a:sym typeface="Calibri"/>
              </a:rPr>
              <a:t>The best estimate</a:t>
            </a:r>
            <a:r>
              <a:rPr lang="en-CA" sz="1800">
                <a:solidFill>
                  <a:schemeClr val="dk1"/>
                </a:solidFill>
                <a:latin typeface="Calibri"/>
                <a:ea typeface="Calibri"/>
                <a:cs typeface="Calibri"/>
                <a:sym typeface="Calibri"/>
              </a:rPr>
              <a:t> is the most complete, coherent, economical, simple and elegant, harmonious, consistent, has great range, lacking internal discord, coordinated, orderly, lawful, uniform, etc.</a:t>
            </a:r>
            <a:br>
              <a:rPr lang="en-CA"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332" name="Google Shape;332;p45"/>
          <p:cNvSpPr txBox="1"/>
          <p:nvPr/>
        </p:nvSpPr>
        <p:spPr>
          <a:xfrm>
            <a:off x="297150" y="670275"/>
            <a:ext cx="11597700" cy="80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CA" b="1">
                <a:solidFill>
                  <a:srgbClr val="38761D"/>
                </a:solidFill>
              </a:rPr>
              <a:t>Truth is indeed the conformity between what is in the mind and what is (definition), but knowing “what is” is not always easy. Most of the time we only have a “best estimate”, a maximally plausible estimate. The criteria for truth is not the definition, but the following parameters:</a:t>
            </a:r>
            <a:endParaRPr b="1">
              <a:solidFill>
                <a:srgbClr val="38761D"/>
              </a:solidFill>
            </a:endParaRPr>
          </a:p>
          <a:p>
            <a:pPr marL="0" lvl="0" indent="0" algn="l" rtl="0">
              <a:spcBef>
                <a:spcPts val="0"/>
              </a:spcBef>
              <a:spcAft>
                <a:spcPts val="0"/>
              </a:spcAft>
              <a:buNone/>
            </a:pPr>
            <a:r>
              <a:rPr lang="en-CA" b="1">
                <a:solidFill>
                  <a:srgbClr val="38761D"/>
                </a:solidFill>
              </a:rPr>
              <a:t> </a:t>
            </a:r>
            <a:endParaRPr b="1">
              <a:solidFill>
                <a:srgbClr val="38761D"/>
              </a:solidFill>
            </a:endParaRPr>
          </a:p>
          <a:p>
            <a:pPr marL="0" lvl="0" indent="0" algn="l" rtl="0">
              <a:spcBef>
                <a:spcPts val="0"/>
              </a:spcBef>
              <a:spcAft>
                <a:spcPts val="0"/>
              </a:spcAft>
              <a:buNone/>
            </a:pPr>
            <a:endParaRPr b="1">
              <a:solidFill>
                <a:srgbClr val="38761D"/>
              </a:solidFill>
            </a:endParaRPr>
          </a:p>
          <a:p>
            <a:pPr marL="0" lvl="0" indent="0" algn="l" rtl="0">
              <a:spcBef>
                <a:spcPts val="0"/>
              </a:spcBef>
              <a:spcAft>
                <a:spcPts val="0"/>
              </a:spcAft>
              <a:buNone/>
            </a:pPr>
            <a:endParaRPr b="1">
              <a:solidFill>
                <a:srgbClr val="38761D"/>
              </a:solidFill>
            </a:endParaRPr>
          </a:p>
          <a:p>
            <a:pPr marL="0" lvl="0" indent="0" algn="l" rtl="0">
              <a:spcBef>
                <a:spcPts val="0"/>
              </a:spcBef>
              <a:spcAft>
                <a:spcPts val="0"/>
              </a:spcAft>
              <a:buNone/>
            </a:pPr>
            <a:endParaRPr b="1">
              <a:solidFill>
                <a:srgbClr val="38761D"/>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47"/>
          <p:cNvSpPr txBox="1">
            <a:spLocks noGrp="1"/>
          </p:cNvSpPr>
          <p:nvPr>
            <p:ph type="title"/>
          </p:nvPr>
        </p:nvSpPr>
        <p:spPr>
          <a:xfrm>
            <a:off x="838200" y="365125"/>
            <a:ext cx="10515600" cy="9513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Font typeface="Calibri"/>
              <a:buNone/>
            </a:pPr>
            <a:br>
              <a:rPr lang="en-CA" sz="3959" b="0" i="0" u="none" strike="noStrike" cap="none">
                <a:solidFill>
                  <a:schemeClr val="dk1"/>
                </a:solidFill>
                <a:latin typeface="Calibri"/>
                <a:ea typeface="Calibri"/>
                <a:cs typeface="Calibri"/>
                <a:sym typeface="Calibri"/>
              </a:rPr>
            </a:br>
            <a:r>
              <a:rPr lang="en-CA" sz="3959" b="0" i="0" u="none" strike="noStrike" cap="none">
                <a:solidFill>
                  <a:schemeClr val="dk1"/>
                </a:solidFill>
                <a:latin typeface="Calibri"/>
                <a:ea typeface="Calibri"/>
                <a:cs typeface="Calibri"/>
                <a:sym typeface="Calibri"/>
              </a:rPr>
              <a:t>An Apory (aporia)</a:t>
            </a:r>
            <a:br>
              <a:rPr lang="en-CA" sz="3959" b="0" i="0" u="none" strike="noStrike" cap="none">
                <a:solidFill>
                  <a:schemeClr val="dk1"/>
                </a:solidFill>
                <a:latin typeface="Calibri"/>
                <a:ea typeface="Calibri"/>
                <a:cs typeface="Calibri"/>
                <a:sym typeface="Calibri"/>
              </a:rPr>
            </a:br>
            <a:br>
              <a:rPr lang="en-CA" sz="3959" b="0" i="0" u="none" strike="noStrike" cap="none">
                <a:solidFill>
                  <a:schemeClr val="dk1"/>
                </a:solidFill>
                <a:latin typeface="Calibri"/>
                <a:ea typeface="Calibri"/>
                <a:cs typeface="Calibri"/>
                <a:sym typeface="Calibri"/>
              </a:rPr>
            </a:br>
            <a:endParaRPr sz="3959" b="0" i="0" u="none" strike="noStrike" cap="none">
              <a:solidFill>
                <a:schemeClr val="dk1"/>
              </a:solidFill>
              <a:latin typeface="Calibri"/>
              <a:ea typeface="Calibri"/>
              <a:cs typeface="Calibri"/>
              <a:sym typeface="Calibri"/>
            </a:endParaRPr>
          </a:p>
        </p:txBody>
      </p:sp>
      <p:sp>
        <p:nvSpPr>
          <p:cNvPr id="345" name="Google Shape;345;p47"/>
          <p:cNvSpPr txBox="1">
            <a:spLocks noGrp="1"/>
          </p:cNvSpPr>
          <p:nvPr>
            <p:ph type="body" idx="1"/>
          </p:nvPr>
        </p:nvSpPr>
        <p:spPr>
          <a:xfrm>
            <a:off x="390125" y="1750950"/>
            <a:ext cx="10515600" cy="4351200"/>
          </a:xfrm>
          <a:prstGeom prst="rect">
            <a:avLst/>
          </a:prstGeom>
          <a:blipFill rotWithShape="1">
            <a:blip r:embed="rId3">
              <a:alphaModFix/>
            </a:blip>
            <a:stretch>
              <a:fillRect l="-927" t="-3220"/>
            </a:stretch>
          </a:blip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CA" sz="2800" b="0" i="0" u="none" strike="noStrike" cap="none">
                <a:latin typeface="Calibri"/>
                <a:ea typeface="Calibri"/>
                <a:cs typeface="Calibri"/>
                <a:sym typeface="Calibri"/>
              </a:rPr>
              <a:t>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70C0"/>
              </a:buClr>
              <a:buFont typeface="Calibri"/>
              <a:buNone/>
            </a:pPr>
            <a:r>
              <a:rPr lang="en-CA" sz="4400" b="0" i="0" u="none" strike="noStrike" cap="none">
                <a:solidFill>
                  <a:srgbClr val="0070C0"/>
                </a:solidFill>
                <a:latin typeface="Calibri"/>
                <a:ea typeface="Calibri"/>
                <a:cs typeface="Calibri"/>
                <a:sym typeface="Calibri"/>
              </a:rPr>
              <a:t>An Apory </a:t>
            </a:r>
            <a:r>
              <a:rPr lang="en-CA" sz="3200" b="0" i="0" u="none" strike="noStrike" cap="none">
                <a:solidFill>
                  <a:srgbClr val="0070C0"/>
                </a:solidFill>
                <a:latin typeface="Calibri"/>
                <a:ea typeface="Calibri"/>
                <a:cs typeface="Calibri"/>
                <a:sym typeface="Calibri"/>
              </a:rPr>
              <a:t>(continued)</a:t>
            </a:r>
            <a:endParaRPr sz="3200" b="0" i="0" u="none" strike="noStrike" cap="none">
              <a:solidFill>
                <a:srgbClr val="0070C0"/>
              </a:solidFill>
              <a:latin typeface="Calibri"/>
              <a:ea typeface="Calibri"/>
              <a:cs typeface="Calibri"/>
              <a:sym typeface="Calibri"/>
            </a:endParaRPr>
          </a:p>
        </p:txBody>
      </p:sp>
      <p:sp>
        <p:nvSpPr>
          <p:cNvPr id="351" name="Google Shape;351;p4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marR="0" lvl="0" indent="-228600" algn="l" rtl="0">
              <a:lnSpc>
                <a:spcPct val="80000"/>
              </a:lnSpc>
              <a:spcBef>
                <a:spcPts val="0"/>
              </a:spcBef>
              <a:spcAft>
                <a:spcPts val="0"/>
              </a:spcAft>
              <a:buClr>
                <a:schemeClr val="dk1"/>
              </a:buClr>
              <a:buSzPts val="2800"/>
              <a:buFont typeface="Arial"/>
              <a:buChar char="•"/>
            </a:pPr>
            <a:r>
              <a:rPr lang="en-CA" sz="2800" b="0" i="0" u="none" strike="noStrike" cap="none">
                <a:solidFill>
                  <a:schemeClr val="dk1"/>
                </a:solidFill>
                <a:latin typeface="Calibri"/>
                <a:ea typeface="Calibri"/>
                <a:cs typeface="Calibri"/>
                <a:sym typeface="Calibri"/>
              </a:rPr>
              <a:t>So, we have no real choice but to a) abandon (1) or b) weaken (1). </a:t>
            </a:r>
            <a:endParaRPr/>
          </a:p>
          <a:p>
            <a:pPr marL="0" marR="0" lvl="0" indent="0" algn="l" rtl="0">
              <a:lnSpc>
                <a:spcPct val="80000"/>
              </a:lnSpc>
              <a:spcBef>
                <a:spcPts val="1000"/>
              </a:spcBef>
              <a:spcAft>
                <a:spcPts val="0"/>
              </a:spcAft>
              <a:buClr>
                <a:schemeClr val="dk1"/>
              </a:buClr>
              <a:buFont typeface="Arial"/>
              <a:buNone/>
            </a:pPr>
            <a:br>
              <a:rPr lang="en-CA" sz="2800" b="0" i="0" u="none" strike="noStrike" cap="none">
                <a:solidFill>
                  <a:schemeClr val="dk1"/>
                </a:solidFill>
                <a:latin typeface="Calibri"/>
                <a:ea typeface="Calibri"/>
                <a:cs typeface="Calibri"/>
                <a:sym typeface="Calibri"/>
              </a:rPr>
            </a:br>
            <a:r>
              <a:rPr lang="en-CA" sz="2800" b="0" i="0" u="none" strike="noStrike" cap="none">
                <a:solidFill>
                  <a:srgbClr val="800000"/>
                </a:solidFill>
                <a:latin typeface="Calibri"/>
                <a:ea typeface="Calibri"/>
                <a:cs typeface="Calibri"/>
                <a:sym typeface="Calibri"/>
              </a:rPr>
              <a:t>Fundamental axiom of philosophical method: “Never simply abandon. In the face of insuperable difficulties, introduce distinctions and qualifications that enable you to save what you can of your commitments.”</a:t>
            </a:r>
            <a:endParaRPr/>
          </a:p>
          <a:p>
            <a:pPr marL="0" marR="0" lvl="0" indent="0" algn="l" rtl="0">
              <a:lnSpc>
                <a:spcPct val="80000"/>
              </a:lnSpc>
              <a:spcBef>
                <a:spcPts val="1000"/>
              </a:spcBef>
              <a:spcAft>
                <a:spcPts val="0"/>
              </a:spcAft>
              <a:buClr>
                <a:schemeClr val="dk1"/>
              </a:buClr>
              <a:buFont typeface="Arial"/>
              <a:buNone/>
            </a:pPr>
            <a:br>
              <a:rPr lang="en-CA" sz="2800" b="0" i="0" u="none" strike="noStrike" cap="none">
                <a:solidFill>
                  <a:schemeClr val="dk1"/>
                </a:solidFill>
                <a:latin typeface="Calibri"/>
                <a:ea typeface="Calibri"/>
                <a:cs typeface="Calibri"/>
                <a:sym typeface="Calibri"/>
              </a:rPr>
            </a:br>
            <a:r>
              <a:rPr lang="en-CA" sz="2800" b="0" i="0" u="none" strike="noStrike" cap="none">
                <a:solidFill>
                  <a:schemeClr val="dk1"/>
                </a:solidFill>
                <a:latin typeface="Calibri"/>
                <a:ea typeface="Calibri"/>
                <a:cs typeface="Calibri"/>
                <a:sym typeface="Calibri"/>
              </a:rPr>
              <a:t>There are various ways of effecting the unavoidable weakening of thesis (1).</a:t>
            </a:r>
            <a:endParaRPr/>
          </a:p>
          <a:p>
            <a:pPr marL="0" marR="0" lvl="0" indent="0" algn="l" rtl="0">
              <a:lnSpc>
                <a:spcPct val="80000"/>
              </a:lnSpc>
              <a:spcBef>
                <a:spcPts val="1000"/>
              </a:spcBef>
              <a:spcAft>
                <a:spcPts val="0"/>
              </a:spcAft>
              <a:buClr>
                <a:schemeClr val="dk1"/>
              </a:buClr>
              <a:buFont typeface="Arial"/>
              <a:buNone/>
            </a:pPr>
            <a:br>
              <a:rPr lang="en-CA" sz="2800" b="0" i="0" u="none" strike="noStrike" cap="none">
                <a:solidFill>
                  <a:schemeClr val="dk1"/>
                </a:solidFill>
                <a:latin typeface="Calibri"/>
                <a:ea typeface="Calibri"/>
                <a:cs typeface="Calibri"/>
                <a:sym typeface="Calibri"/>
              </a:rPr>
            </a:b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9"/>
          <p:cNvSpPr txBox="1">
            <a:spLocks noGrp="1"/>
          </p:cNvSpPr>
          <p:nvPr>
            <p:ph type="title"/>
          </p:nvPr>
        </p:nvSpPr>
        <p:spPr>
          <a:xfrm>
            <a:off x="838200" y="191375"/>
            <a:ext cx="10515600" cy="13257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70C0"/>
              </a:buClr>
              <a:buFont typeface="Calibri"/>
              <a:buNone/>
            </a:pPr>
            <a:r>
              <a:rPr lang="en-CA" sz="4400" b="0" i="0" u="none" strike="noStrike" cap="none">
                <a:solidFill>
                  <a:srgbClr val="0070C0"/>
                </a:solidFill>
                <a:latin typeface="Calibri"/>
                <a:ea typeface="Calibri"/>
                <a:cs typeface="Calibri"/>
                <a:sym typeface="Calibri"/>
              </a:rPr>
              <a:t>Philosophical/Epistemological Positions</a:t>
            </a:r>
            <a:endParaRPr sz="4400" b="0" i="0" u="none" strike="noStrike" cap="none">
              <a:solidFill>
                <a:srgbClr val="0070C0"/>
              </a:solidFill>
              <a:latin typeface="Calibri"/>
              <a:ea typeface="Calibri"/>
              <a:cs typeface="Calibri"/>
              <a:sym typeface="Calibri"/>
            </a:endParaRPr>
          </a:p>
        </p:txBody>
      </p:sp>
      <p:sp>
        <p:nvSpPr>
          <p:cNvPr id="357" name="Google Shape;357;p49"/>
          <p:cNvSpPr txBox="1">
            <a:spLocks noGrp="1"/>
          </p:cNvSpPr>
          <p:nvPr>
            <p:ph type="body" idx="1"/>
          </p:nvPr>
        </p:nvSpPr>
        <p:spPr>
          <a:xfrm>
            <a:off x="536450" y="1587875"/>
            <a:ext cx="11323200" cy="43512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80000"/>
              </a:lnSpc>
              <a:spcBef>
                <a:spcPts val="0"/>
              </a:spcBef>
              <a:spcAft>
                <a:spcPts val="0"/>
              </a:spcAft>
              <a:buClr>
                <a:srgbClr val="C00000"/>
              </a:buClr>
              <a:buSzPts val="2800"/>
              <a:buFont typeface="Arial"/>
              <a:buChar char="•"/>
            </a:pPr>
            <a:r>
              <a:rPr lang="en-CA" sz="2800" b="0" i="0" u="none" strike="noStrike" cap="none">
                <a:solidFill>
                  <a:srgbClr val="C00000"/>
                </a:solidFill>
                <a:latin typeface="Calibri"/>
                <a:ea typeface="Calibri"/>
                <a:cs typeface="Calibri"/>
                <a:sym typeface="Calibri"/>
              </a:rPr>
              <a:t>Probabilism </a:t>
            </a:r>
            <a:endParaRPr/>
          </a:p>
          <a:p>
            <a:pPr marL="228600" marR="0" lvl="0" indent="-228600" algn="l" rtl="0">
              <a:lnSpc>
                <a:spcPct val="80000"/>
              </a:lnSpc>
              <a:spcBef>
                <a:spcPts val="1000"/>
              </a:spcBef>
              <a:spcAft>
                <a:spcPts val="0"/>
              </a:spcAft>
              <a:buClr>
                <a:srgbClr val="385623"/>
              </a:buClr>
              <a:buSzPts val="2800"/>
              <a:buFont typeface="Arial"/>
              <a:buChar char="•"/>
            </a:pPr>
            <a:r>
              <a:rPr lang="en-CA" sz="2800" b="0" i="0" u="none" strike="noStrike" cap="none">
                <a:solidFill>
                  <a:srgbClr val="385623"/>
                </a:solidFill>
                <a:latin typeface="Calibri"/>
                <a:ea typeface="Calibri"/>
                <a:cs typeface="Calibri"/>
                <a:sym typeface="Calibri"/>
              </a:rPr>
              <a:t>Sophistry</a:t>
            </a:r>
            <a:endParaRPr/>
          </a:p>
          <a:p>
            <a:pPr marL="228600" marR="0" lvl="0" indent="-228600" algn="l" rtl="0">
              <a:lnSpc>
                <a:spcPct val="80000"/>
              </a:lnSpc>
              <a:spcBef>
                <a:spcPts val="1000"/>
              </a:spcBef>
              <a:spcAft>
                <a:spcPts val="0"/>
              </a:spcAft>
              <a:buClr>
                <a:srgbClr val="7030A0"/>
              </a:buClr>
              <a:buSzPts val="2800"/>
              <a:buFont typeface="Arial"/>
              <a:buChar char="•"/>
            </a:pPr>
            <a:r>
              <a:rPr lang="en-CA" sz="2800" b="0" i="0" u="none" strike="noStrike" cap="none">
                <a:solidFill>
                  <a:srgbClr val="7030A0"/>
                </a:solidFill>
                <a:latin typeface="Calibri"/>
                <a:ea typeface="Calibri"/>
                <a:cs typeface="Calibri"/>
                <a:sym typeface="Calibri"/>
              </a:rPr>
              <a:t>Radical Skepticism</a:t>
            </a:r>
            <a:endParaRPr/>
          </a:p>
          <a:p>
            <a:pPr marL="228600" marR="0" lvl="0" indent="-228600" algn="l" rtl="0">
              <a:lnSpc>
                <a:spcPct val="80000"/>
              </a:lnSpc>
              <a:spcBef>
                <a:spcPts val="1000"/>
              </a:spcBef>
              <a:spcAft>
                <a:spcPts val="0"/>
              </a:spcAft>
              <a:buClr>
                <a:srgbClr val="1E4E79"/>
              </a:buClr>
              <a:buSzPts val="2800"/>
              <a:buFont typeface="Arial"/>
              <a:buChar char="•"/>
            </a:pPr>
            <a:r>
              <a:rPr lang="en-CA" sz="2800" b="0" i="0" u="none" strike="noStrike" cap="none">
                <a:solidFill>
                  <a:srgbClr val="1E4E79"/>
                </a:solidFill>
                <a:latin typeface="Calibri"/>
                <a:ea typeface="Calibri"/>
                <a:cs typeface="Calibri"/>
                <a:sym typeface="Calibri"/>
              </a:rPr>
              <a:t>Approximationism</a:t>
            </a:r>
            <a:endParaRPr sz="2800" b="0" i="0" u="none" strike="noStrike" cap="none">
              <a:solidFill>
                <a:srgbClr val="1E4E79"/>
              </a:solidFill>
              <a:latin typeface="Calibri"/>
              <a:ea typeface="Calibri"/>
              <a:cs typeface="Calibri"/>
              <a:sym typeface="Calibri"/>
            </a:endParaRPr>
          </a:p>
          <a:p>
            <a:pPr marL="228600" marR="0" lvl="0" indent="-228600" algn="l" rtl="0">
              <a:lnSpc>
                <a:spcPct val="80000"/>
              </a:lnSpc>
              <a:spcBef>
                <a:spcPts val="1000"/>
              </a:spcBef>
              <a:spcAft>
                <a:spcPts val="0"/>
              </a:spcAft>
              <a:buClr>
                <a:srgbClr val="833C0B"/>
              </a:buClr>
              <a:buSzPts val="2800"/>
              <a:buFont typeface="Arial"/>
              <a:buChar char="•"/>
            </a:pPr>
            <a:r>
              <a:rPr lang="en-CA" sz="2800" b="0" i="0" u="none" strike="noStrike" cap="none">
                <a:solidFill>
                  <a:srgbClr val="833C0B"/>
                </a:solidFill>
                <a:latin typeface="Calibri"/>
                <a:ea typeface="Calibri"/>
                <a:cs typeface="Calibri"/>
                <a:sym typeface="Calibri"/>
              </a:rPr>
              <a:t>Presumptionism or Fallibilism</a:t>
            </a:r>
            <a:endParaRPr sz="2800" b="0" i="0" u="none" strike="noStrike" cap="none">
              <a:solidFill>
                <a:srgbClr val="833C0B"/>
              </a:solidFill>
              <a:latin typeface="Calibri"/>
              <a:ea typeface="Calibri"/>
              <a:cs typeface="Calibri"/>
              <a:sym typeface="Calibri"/>
            </a:endParaRPr>
          </a:p>
          <a:p>
            <a:pPr marL="228600" marR="0" lvl="0" indent="-228600" algn="l" rtl="0">
              <a:lnSpc>
                <a:spcPct val="80000"/>
              </a:lnSpc>
              <a:spcBef>
                <a:spcPts val="1000"/>
              </a:spcBef>
              <a:spcAft>
                <a:spcPts val="0"/>
              </a:spcAft>
              <a:buClr>
                <a:srgbClr val="00B050"/>
              </a:buClr>
              <a:buSzPts val="2800"/>
              <a:buFont typeface="Arial"/>
              <a:buChar char="•"/>
            </a:pPr>
            <a:r>
              <a:rPr lang="en-CA" sz="2800" b="0" i="0" u="none" strike="noStrike" cap="none">
                <a:solidFill>
                  <a:srgbClr val="00B050"/>
                </a:solidFill>
                <a:latin typeface="Calibri"/>
                <a:ea typeface="Calibri"/>
                <a:cs typeface="Calibri"/>
                <a:sym typeface="Calibri"/>
              </a:rPr>
              <a:t>Statisticism or Regulism</a:t>
            </a:r>
            <a:endParaRPr sz="2800" b="0" i="0" u="none" strike="noStrike" cap="none">
              <a:solidFill>
                <a:srgbClr val="00B050"/>
              </a:solidFill>
              <a:latin typeface="Calibri"/>
              <a:ea typeface="Calibri"/>
              <a:cs typeface="Calibri"/>
              <a:sym typeface="Calibri"/>
            </a:endParaRPr>
          </a:p>
          <a:p>
            <a:pPr marL="228600" marR="0" lvl="0" indent="-228600" algn="l" rtl="0">
              <a:lnSpc>
                <a:spcPct val="80000"/>
              </a:lnSpc>
              <a:spcBef>
                <a:spcPts val="1000"/>
              </a:spcBef>
              <a:spcAft>
                <a:spcPts val="0"/>
              </a:spcAft>
              <a:buClr>
                <a:srgbClr val="FF0000"/>
              </a:buClr>
              <a:buSzPts val="2800"/>
              <a:buFont typeface="Arial"/>
              <a:buChar char="•"/>
            </a:pPr>
            <a:r>
              <a:rPr lang="en-CA" sz="2800" b="0" i="0" u="none" strike="noStrike" cap="none">
                <a:solidFill>
                  <a:srgbClr val="FF0000"/>
                </a:solidFill>
                <a:latin typeface="Calibri"/>
                <a:ea typeface="Calibri"/>
                <a:cs typeface="Calibri"/>
                <a:sym typeface="Calibri"/>
              </a:rPr>
              <a:t>Discriminationism</a:t>
            </a:r>
            <a:endParaRPr sz="2800" b="0" i="0" u="none" strike="noStrike" cap="none">
              <a:solidFill>
                <a:srgbClr val="FF0000"/>
              </a:solidFill>
              <a:latin typeface="Calibri"/>
              <a:ea typeface="Calibri"/>
              <a:cs typeface="Calibri"/>
              <a:sym typeface="Calibri"/>
            </a:endParaRPr>
          </a:p>
          <a:p>
            <a:pPr marL="228600" marR="0" lvl="0" indent="-228600" algn="l" rtl="0">
              <a:lnSpc>
                <a:spcPct val="80000"/>
              </a:lnSpc>
              <a:spcBef>
                <a:spcPts val="1000"/>
              </a:spcBef>
              <a:spcAft>
                <a:spcPts val="0"/>
              </a:spcAft>
              <a:buClr>
                <a:srgbClr val="7030A0"/>
              </a:buClr>
              <a:buSzPts val="2800"/>
              <a:buFont typeface="Arial"/>
              <a:buChar char="•"/>
            </a:pPr>
            <a:r>
              <a:rPr lang="en-CA" sz="2800" b="0" i="0" u="none" strike="noStrike" cap="none">
                <a:solidFill>
                  <a:srgbClr val="7030A0"/>
                </a:solidFill>
                <a:latin typeface="Calibri"/>
                <a:ea typeface="Calibri"/>
                <a:cs typeface="Calibri"/>
                <a:sym typeface="Calibri"/>
              </a:rPr>
              <a:t>Instrumentalism</a:t>
            </a:r>
            <a:endParaRPr/>
          </a:p>
          <a:p>
            <a:pPr marL="228600" marR="0" lvl="0" indent="-228600" algn="l" rtl="0">
              <a:lnSpc>
                <a:spcPct val="80000"/>
              </a:lnSpc>
              <a:spcBef>
                <a:spcPts val="1000"/>
              </a:spcBef>
              <a:spcAft>
                <a:spcPts val="0"/>
              </a:spcAft>
              <a:buClr>
                <a:schemeClr val="dk1"/>
              </a:buClr>
              <a:buSzPts val="2800"/>
              <a:buFont typeface="Arial"/>
              <a:buChar char="•"/>
            </a:pPr>
            <a:r>
              <a:rPr lang="en-CA" sz="2800" b="0" i="0" u="none" strike="noStrike" cap="none">
                <a:solidFill>
                  <a:schemeClr val="dk1"/>
                </a:solidFill>
                <a:latin typeface="Calibri"/>
                <a:ea typeface="Calibri"/>
                <a:cs typeface="Calibri"/>
                <a:sym typeface="Calibri"/>
              </a:rPr>
              <a:t>Inconsistency Tolerance</a:t>
            </a:r>
            <a:endParaRPr/>
          </a:p>
          <a:p>
            <a:pPr marL="0" marR="0" lvl="0" indent="0" algn="l" rtl="0">
              <a:lnSpc>
                <a:spcPct val="80000"/>
              </a:lnSpc>
              <a:spcBef>
                <a:spcPts val="1000"/>
              </a:spcBef>
              <a:spcAft>
                <a:spcPts val="0"/>
              </a:spcAft>
              <a:buClr>
                <a:schemeClr val="dk1"/>
              </a:buClr>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50"/>
          <p:cNvSpPr txBox="1"/>
          <p:nvPr/>
        </p:nvSpPr>
        <p:spPr>
          <a:xfrm>
            <a:off x="313676" y="431607"/>
            <a:ext cx="11043900" cy="5362200"/>
          </a:xfrm>
          <a:prstGeom prst="rect">
            <a:avLst/>
          </a:prstGeom>
          <a:blipFill rotWithShape="1">
            <a:blip r:embed="rId3">
              <a:alphaModFix/>
            </a:blip>
            <a:stretch>
              <a:fillRect l="-867" t="-924" r="-1029" b="-173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latin typeface="Calibri"/>
                <a:ea typeface="Calibri"/>
                <a:cs typeface="Calibri"/>
                <a:sym typeface="Calibri"/>
              </a:rPr>
              <a:t>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51"/>
          <p:cNvSpPr txBox="1"/>
          <p:nvPr/>
        </p:nvSpPr>
        <p:spPr>
          <a:xfrm>
            <a:off x="444843" y="518984"/>
            <a:ext cx="11335265" cy="3600986"/>
          </a:xfrm>
          <a:prstGeom prst="rect">
            <a:avLst/>
          </a:prstGeom>
          <a:blipFill rotWithShape="1">
            <a:blip r:embed="rId3">
              <a:alphaModFix/>
            </a:blip>
            <a:stretch>
              <a:fillRect l="-860" t="-13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latin typeface="Calibri"/>
                <a:ea typeface="Calibri"/>
                <a:cs typeface="Calibri"/>
                <a:sym typeface="Calibri"/>
              </a:rPr>
              <a:t> </a:t>
            </a:r>
            <a:endParaRPr/>
          </a:p>
        </p:txBody>
      </p:sp>
      <p:sp>
        <p:nvSpPr>
          <p:cNvPr id="368" name="Google Shape;368;p51"/>
          <p:cNvSpPr txBox="1"/>
          <p:nvPr/>
        </p:nvSpPr>
        <p:spPr>
          <a:xfrm>
            <a:off x="749643" y="4967416"/>
            <a:ext cx="10363200"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 Nicholas Rescher adopts E &amp; G together (Presumptionaism/Fallibilism and Discriminationism), arguably the two most plausible positions.</a:t>
            </a:r>
            <a:endParaRPr sz="18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52"/>
          <p:cNvSpPr txBox="1"/>
          <p:nvPr/>
        </p:nvSpPr>
        <p:spPr>
          <a:xfrm>
            <a:off x="313038" y="345989"/>
            <a:ext cx="11236410" cy="59093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Good thinking is about bringing maximally consistent plausibility to our own epistemic framework (the set of data through which we interpret the world around us). As new data (or theses) are added to our existing set of data, the plausibility index of much of that data changes and, if we are honest thinkers, we try to re-establish coherence and maximal consistency to that new set of data. That will involve discarding data that are inconsistent with data that has greater plausibility. What we want to do is avoid discarding highly plausible theses.</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This epistemic process is an ongoing one, which is why some of us—those who make the effort to think—change our minds throughout our lives. Science is a matter of plausible reasoning, which is why the history of science is evolutionary and revolutionary (there has been a great deal of “mind changing”, data discarded, new data brought in that raises the plausibility index of old data that was considered implausible, etc.). So too is the history of philosophy evolutionary and revolutionary—although it has a very different kind of trajectory. History too is subject to the same developmental law.</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One important lesson to take away from this is the importance of avoiding the habit of “over-stating your case”. We do not always know for certain whether our data is correct (most often, the plausibility index is less than 1.0), nor do we ever know whether we have enough data, and whether the plausibility indexes of our existing data will change as a result of additional data in the future, etc.</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CA" sz="1800">
                <a:solidFill>
                  <a:schemeClr val="dk1"/>
                </a:solidFill>
                <a:latin typeface="Calibri"/>
                <a:ea typeface="Calibri"/>
                <a:cs typeface="Calibri"/>
                <a:sym typeface="Calibri"/>
              </a:rPr>
              <a:t>Hence, the importance of cultivating a certain degree of epistemic humility—not to mention rejecting a spirit of “dogmatism” (a stubborn unwillingness to examine new data for fear of upsetting the applecart of one’s own conceptual framework). Other adjectives that describe the same attitude: self-righteous, closed-minded, absolutistic, opinionated, one-sided, over-confidence, cocksure, epistemic hubris, etc.)</a:t>
            </a:r>
            <a:endParaRPr sz="180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53"/>
          <p:cNvSpPr txBox="1"/>
          <p:nvPr/>
        </p:nvSpPr>
        <p:spPr>
          <a:xfrm>
            <a:off x="436700" y="727850"/>
            <a:ext cx="11095800" cy="108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CA" sz="1800"/>
              <a:t>Why do these points argue for the need for collaboration? In other words, is the production of knowledge a communitive process?</a:t>
            </a:r>
            <a:endParaRPr sz="18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4131</Words>
  <Application>Microsoft Macintosh PowerPoint</Application>
  <PresentationFormat>Widescreen</PresentationFormat>
  <Paragraphs>260</Paragraphs>
  <Slides>39</Slides>
  <Notes>39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Times New Roman</vt:lpstr>
      <vt:lpstr>Office Theme</vt:lpstr>
      <vt:lpstr>Plausible Reasoning</vt:lpstr>
      <vt:lpstr>PowerPoint Presentation</vt:lpstr>
      <vt:lpstr>PowerPoint Presentation</vt:lpstr>
      <vt:lpstr>Plausibility Reasoning</vt:lpstr>
      <vt:lpstr> </vt:lpstr>
      <vt:lpstr>PowerPoint Presentation</vt:lpstr>
      <vt:lpstr>Plausibility Index:</vt:lpstr>
      <vt:lpstr>PowerPoint Presentation</vt:lpstr>
      <vt:lpstr>PowerPoint Presentation</vt:lpstr>
      <vt:lpstr>PowerPoint Presentation</vt:lpstr>
      <vt:lpstr>Plausible Reasoning </vt:lpstr>
      <vt:lpstr>Plausible Reasoning</vt:lpstr>
      <vt:lpstr>Weakest Link (continued)</vt:lpstr>
      <vt:lpstr>A Simple Example of Plausible Reasoning</vt:lpstr>
      <vt:lpstr>Plausible Reasoning</vt:lpstr>
      <vt:lpstr>Plausibility Index</vt:lpstr>
      <vt:lpstr>Plausible Reasoning</vt:lpstr>
      <vt:lpstr>Plausibility Index</vt:lpstr>
      <vt:lpstr>PowerPoint Presentation</vt:lpstr>
      <vt:lpstr>PowerPoint Presentation</vt:lpstr>
      <vt:lpstr>PowerPoint Presentation</vt:lpstr>
      <vt:lpstr>Conclusion</vt:lpstr>
      <vt:lpstr>Plausible Inference on the basis of available information</vt:lpstr>
      <vt:lpstr>Inference on the basis of incomplete information</vt:lpstr>
      <vt:lpstr>PowerPoint Presentation</vt:lpstr>
      <vt:lpstr>Inference on the basis of incomplete information</vt:lpstr>
      <vt:lpstr>Set of Information</vt:lpstr>
      <vt:lpstr>PowerPoint Presentation</vt:lpstr>
      <vt:lpstr>PowerPoint Presentation</vt:lpstr>
      <vt:lpstr>PowerPoint Presentation</vt:lpstr>
      <vt:lpstr>PowerPoint Presentation</vt:lpstr>
      <vt:lpstr>Truth as System</vt:lpstr>
      <vt:lpstr> An Apory (aporia)  </vt:lpstr>
      <vt:lpstr>An Apory (continued)</vt:lpstr>
      <vt:lpstr>Philosophical/Epistemological Positions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Plausible Reasoning</dc:title>
  <cp:lastModifiedBy>12895522443</cp:lastModifiedBy>
  <cp:revision>2</cp:revision>
  <dcterms:modified xsi:type="dcterms:W3CDTF">2023-07-05T23:55:11Z</dcterms:modified>
</cp:coreProperties>
</file>