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embeddedFontLst>
    <p:embeddedFont>
      <p:font typeface="Nuni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Nunito-bold.fntdata"/><Relationship Id="rId25" Type="http://schemas.openxmlformats.org/officeDocument/2006/relationships/font" Target="fonts/Nunito-regular.fntdata"/><Relationship Id="rId28" Type="http://schemas.openxmlformats.org/officeDocument/2006/relationships/font" Target="fonts/Nunito-boldItalic.fntdata"/><Relationship Id="rId27" Type="http://schemas.openxmlformats.org/officeDocument/2006/relationships/font" Target="fonts/Nunito-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1pPr>
            <a:lvl2pPr indent="-298450" lvl="1" marL="9144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98450" lvl="3" marL="18288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5pPr>
            <a:lvl6pPr indent="-298450" lvl="5" marL="27432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6pPr>
            <a:lvl7pPr indent="-298450" lvl="6" marL="32004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7pPr>
            <a:lvl8pPr indent="-298450" lvl="7" marL="36576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8pPr>
            <a:lvl9pPr indent="-298450" lvl="8" marL="4114800" marR="0" rtl="0" algn="l">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61" name="Google Shape;161;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67" name="Google Shape;167;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74" name="Google Shape;174;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80" name="Google Shape;180;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3d32d377a4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86" name="Google Shape;186;g3d32d377a4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3d32d377a4_1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d32d377a4_1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199" name="Google Shape;199;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3d32d377a4_1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d32d377a4_1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28d0f82ed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8d0f82ed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
        <p:nvSpPr>
          <p:cNvPr id="236" name="Google Shape;236;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3d32d377a4_1_4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g3d32d377a4_1_4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3d32d377a4_1_5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3d32d377a4_1_5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3d32d377a4_1_5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d32d377a4_1_5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3d32d377a4_1_5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d32d377a4_1_5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3d32d377a4_1_5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3d32d377a4_1_5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3d32d377a4_1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d32d377a4_1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6985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96452" y="841772"/>
            <a:ext cx="6751097" cy="179070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36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 name="Google Shape;13;p2"/>
          <p:cNvSpPr txBox="1"/>
          <p:nvPr>
            <p:ph idx="1" type="subTitle"/>
          </p:nvPr>
        </p:nvSpPr>
        <p:spPr>
          <a:xfrm>
            <a:off x="1196452" y="2701528"/>
            <a:ext cx="6751097" cy="1241822"/>
          </a:xfrm>
          <a:prstGeom prst="rect">
            <a:avLst/>
          </a:prstGeom>
          <a:noFill/>
          <a:ln>
            <a:noFill/>
          </a:ln>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500"/>
              <a:buFont typeface="Arial"/>
              <a:buNone/>
              <a:defRPr b="0" i="0" sz="1800" u="none" cap="none" strike="noStrike">
                <a:solidFill>
                  <a:schemeClr val="lt1"/>
                </a:solidFill>
                <a:latin typeface="Rockwell"/>
                <a:ea typeface="Rockwell"/>
                <a:cs typeface="Rockwell"/>
                <a:sym typeface="Rockwell"/>
              </a:defRPr>
            </a:lvl1pPr>
            <a:lvl2pPr indent="0" lvl="1" marL="342900" marR="0" rtl="0" algn="ctr">
              <a:lnSpc>
                <a:spcPct val="120000"/>
              </a:lnSpc>
              <a:spcBef>
                <a:spcPts val="375"/>
              </a:spcBef>
              <a:spcAft>
                <a:spcPts val="0"/>
              </a:spcAft>
              <a:buClr>
                <a:schemeClr val="lt1"/>
              </a:buClr>
              <a:buSzPts val="1350"/>
              <a:buFont typeface="Arial"/>
              <a:buNone/>
              <a:defRPr b="0" i="0" sz="1500" u="none" cap="none" strike="noStrike">
                <a:solidFill>
                  <a:schemeClr val="lt1"/>
                </a:solidFill>
                <a:latin typeface="Rockwell"/>
                <a:ea typeface="Rockwell"/>
                <a:cs typeface="Rockwell"/>
                <a:sym typeface="Rockwell"/>
              </a:defRPr>
            </a:lvl2pPr>
            <a:lvl3pPr indent="0" lvl="2" marL="685800" marR="0" rtl="0" algn="ctr">
              <a:lnSpc>
                <a:spcPct val="120000"/>
              </a:lnSpc>
              <a:spcBef>
                <a:spcPts val="375"/>
              </a:spcBef>
              <a:spcAft>
                <a:spcPts val="0"/>
              </a:spcAft>
              <a:buClr>
                <a:schemeClr val="lt1"/>
              </a:buClr>
              <a:buSzPts val="1200"/>
              <a:buFont typeface="Arial"/>
              <a:buNone/>
              <a:defRPr b="0" i="0" sz="1350" u="none" cap="none" strike="noStrike">
                <a:solidFill>
                  <a:schemeClr val="lt1"/>
                </a:solidFill>
                <a:latin typeface="Rockwell"/>
                <a:ea typeface="Rockwell"/>
                <a:cs typeface="Rockwell"/>
                <a:sym typeface="Rockwell"/>
              </a:defRPr>
            </a:lvl3pPr>
            <a:lvl4pPr indent="0" lvl="3" marL="1028700" marR="0" rtl="0" algn="ctr">
              <a:lnSpc>
                <a:spcPct val="120000"/>
              </a:lnSpc>
              <a:spcBef>
                <a:spcPts val="375"/>
              </a:spcBef>
              <a:spcAft>
                <a:spcPts val="0"/>
              </a:spcAft>
              <a:buClr>
                <a:schemeClr val="lt1"/>
              </a:buClr>
              <a:buSzPts val="1050"/>
              <a:buFont typeface="Arial"/>
              <a:buNone/>
              <a:defRPr b="0" i="0" sz="1200" u="none" cap="none" strike="noStrike">
                <a:solidFill>
                  <a:schemeClr val="lt1"/>
                </a:solidFill>
                <a:latin typeface="Rockwell"/>
                <a:ea typeface="Rockwell"/>
                <a:cs typeface="Rockwell"/>
                <a:sym typeface="Rockwell"/>
              </a:defRPr>
            </a:lvl4pPr>
            <a:lvl5pPr indent="0" lvl="4" marL="1371600" marR="0" rtl="0" algn="ctr">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5pPr>
            <a:lvl6pPr indent="0" lvl="5" marL="1714500" marR="0" rtl="0" algn="ctr">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6pPr>
            <a:lvl7pPr indent="0" lvl="6" marL="2057400" marR="0" rtl="0" algn="ctr">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7pPr>
            <a:lvl8pPr indent="0" lvl="7" marL="2400300" marR="0" rtl="0" algn="ctr">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8pPr>
            <a:lvl9pPr indent="0" lvl="8" marL="2743200" marR="0" rtl="0" algn="ctr">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9pPr>
          </a:lstStyle>
          <a:p/>
        </p:txBody>
      </p:sp>
      <p:sp>
        <p:nvSpPr>
          <p:cNvPr id="14" name="Google Shape;14;p2"/>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 name="Google Shape;15;p2"/>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 name="Google Shape;16;p2"/>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 name="Google Shape;20;p3"/>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1" name="Shape 21"/>
        <p:cNvGrpSpPr/>
        <p:nvPr/>
      </p:nvGrpSpPr>
      <p:grpSpPr>
        <a:xfrm>
          <a:off x="0" y="0"/>
          <a:ext cx="0" cy="0"/>
          <a:chOff x="0" y="0"/>
          <a:chExt cx="0" cy="0"/>
        </a:xfrm>
      </p:grpSpPr>
      <p:sp>
        <p:nvSpPr>
          <p:cNvPr id="22" name="Google Shape;22;p4"/>
          <p:cNvSpPr txBox="1"/>
          <p:nvPr>
            <p:ph type="title"/>
          </p:nvPr>
        </p:nvSpPr>
        <p:spPr>
          <a:xfrm>
            <a:off x="685347" y="457200"/>
            <a:ext cx="7765321" cy="994741"/>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3" name="Google Shape;23;p4"/>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 name="Google Shape;24;p4"/>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6" name="Shape 26"/>
        <p:cNvGrpSpPr/>
        <p:nvPr/>
      </p:nvGrpSpPr>
      <p:grpSpPr>
        <a:xfrm>
          <a:off x="0" y="0"/>
          <a:ext cx="0" cy="0"/>
          <a:chOff x="0" y="0"/>
          <a:chExt cx="0" cy="0"/>
        </a:xfrm>
      </p:grpSpPr>
      <p:sp>
        <p:nvSpPr>
          <p:cNvPr id="27" name="Google Shape;27;p5"/>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8" name="Google Shape;28;p5"/>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0"/>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0"/>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0"/>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0"/>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0"/>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0"/>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0"/>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29" name="Google Shape;29;p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Font typeface="Arial"/>
              <a:buNone/>
              <a:defRPr b="0" i="0" sz="7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0" name="Shape 30"/>
        <p:cNvGrpSpPr/>
        <p:nvPr/>
      </p:nvGrpSpPr>
      <p:grpSpPr>
        <a:xfrm>
          <a:off x="0" y="0"/>
          <a:ext cx="0" cy="0"/>
          <a:chOff x="0" y="0"/>
          <a:chExt cx="0" cy="0"/>
        </a:xfrm>
      </p:grpSpPr>
      <p:sp>
        <p:nvSpPr>
          <p:cNvPr id="31" name="Google Shape;31;p6"/>
          <p:cNvSpPr txBox="1"/>
          <p:nvPr>
            <p:ph type="title"/>
          </p:nvPr>
        </p:nvSpPr>
        <p:spPr>
          <a:xfrm>
            <a:off x="685347" y="457200"/>
            <a:ext cx="7765321" cy="994741"/>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 name="Google Shape;32;p6"/>
          <p:cNvSpPr txBox="1"/>
          <p:nvPr>
            <p:ph idx="1" type="body"/>
          </p:nvPr>
        </p:nvSpPr>
        <p:spPr>
          <a:xfrm>
            <a:off x="685346" y="1572048"/>
            <a:ext cx="7765322" cy="2771352"/>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33" name="Google Shape;33;p6"/>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4" name="Google Shape;34;p6"/>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6"/>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6" name="Shape 36"/>
        <p:cNvGrpSpPr/>
        <p:nvPr/>
      </p:nvGrpSpPr>
      <p:grpSpPr>
        <a:xfrm>
          <a:off x="0" y="0"/>
          <a:ext cx="0" cy="0"/>
          <a:chOff x="0" y="0"/>
          <a:chExt cx="0" cy="0"/>
        </a:xfrm>
      </p:grpSpPr>
      <p:sp>
        <p:nvSpPr>
          <p:cNvPr id="37" name="Google Shape;37;p7"/>
          <p:cNvSpPr txBox="1"/>
          <p:nvPr>
            <p:ph type="title"/>
          </p:nvPr>
        </p:nvSpPr>
        <p:spPr>
          <a:xfrm>
            <a:off x="921933" y="492920"/>
            <a:ext cx="7300134" cy="2139553"/>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8" name="Google Shape;38;p7"/>
          <p:cNvSpPr txBox="1"/>
          <p:nvPr>
            <p:ph idx="1" type="body"/>
          </p:nvPr>
        </p:nvSpPr>
        <p:spPr>
          <a:xfrm>
            <a:off x="921933" y="2701529"/>
            <a:ext cx="7300134" cy="112514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1200" u="none" cap="none" strike="noStrike">
                <a:solidFill>
                  <a:schemeClr val="lt1"/>
                </a:solidFill>
                <a:latin typeface="Rockwell"/>
                <a:ea typeface="Rockwell"/>
                <a:cs typeface="Rockwell"/>
                <a:sym typeface="Rockwell"/>
              </a:defRPr>
            </a:lvl9pPr>
          </a:lstStyle>
          <a:p/>
        </p:txBody>
      </p:sp>
      <p:sp>
        <p:nvSpPr>
          <p:cNvPr id="39" name="Google Shape;39;p7"/>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0" name="Google Shape;40;p7"/>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7"/>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2" name="Shape 42"/>
        <p:cNvGrpSpPr/>
        <p:nvPr/>
      </p:nvGrpSpPr>
      <p:grpSpPr>
        <a:xfrm>
          <a:off x="0" y="0"/>
          <a:ext cx="0" cy="0"/>
          <a:chOff x="0" y="0"/>
          <a:chExt cx="0" cy="0"/>
        </a:xfrm>
      </p:grpSpPr>
      <p:sp>
        <p:nvSpPr>
          <p:cNvPr id="43" name="Google Shape;43;p8"/>
          <p:cNvSpPr txBox="1"/>
          <p:nvPr>
            <p:ph type="title"/>
          </p:nvPr>
        </p:nvSpPr>
        <p:spPr>
          <a:xfrm>
            <a:off x="685347" y="457200"/>
            <a:ext cx="7765321" cy="994741"/>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4" name="Google Shape;44;p8"/>
          <p:cNvSpPr txBox="1"/>
          <p:nvPr>
            <p:ph idx="1" type="body"/>
          </p:nvPr>
        </p:nvSpPr>
        <p:spPr>
          <a:xfrm>
            <a:off x="685346" y="1566240"/>
            <a:ext cx="3829503" cy="2777161"/>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45" name="Google Shape;45;p8"/>
          <p:cNvSpPr txBox="1"/>
          <p:nvPr>
            <p:ph idx="2" type="body"/>
          </p:nvPr>
        </p:nvSpPr>
        <p:spPr>
          <a:xfrm>
            <a:off x="4630052" y="1566240"/>
            <a:ext cx="3820616" cy="2777161"/>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46" name="Google Shape;46;p8"/>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7" name="Google Shape;47;p8"/>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8" name="Google Shape;48;p8"/>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9" name="Shape 49"/>
        <p:cNvGrpSpPr/>
        <p:nvPr/>
      </p:nvGrpSpPr>
      <p:grpSpPr>
        <a:xfrm>
          <a:off x="0" y="0"/>
          <a:ext cx="0" cy="0"/>
          <a:chOff x="0" y="0"/>
          <a:chExt cx="0" cy="0"/>
        </a:xfrm>
      </p:grpSpPr>
      <p:sp>
        <p:nvSpPr>
          <p:cNvPr id="50" name="Google Shape;50;p9"/>
          <p:cNvSpPr txBox="1"/>
          <p:nvPr>
            <p:ph type="title"/>
          </p:nvPr>
        </p:nvSpPr>
        <p:spPr>
          <a:xfrm>
            <a:off x="685347" y="457201"/>
            <a:ext cx="7765321" cy="994172"/>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1" name="Google Shape;51;p9"/>
          <p:cNvSpPr txBox="1"/>
          <p:nvPr>
            <p:ph idx="1" type="body"/>
          </p:nvPr>
        </p:nvSpPr>
        <p:spPr>
          <a:xfrm>
            <a:off x="856354" y="1566240"/>
            <a:ext cx="3659399" cy="617934"/>
          </a:xfrm>
          <a:prstGeom prst="rect">
            <a:avLst/>
          </a:prstGeom>
          <a:noFill/>
          <a:ln>
            <a:noFill/>
          </a:ln>
        </p:spPr>
        <p:txBody>
          <a:bodyPr anchorCtr="0" anchor="b" bIns="91425" lIns="91425" spcFirstLastPara="1" rIns="91425" wrap="square" tIns="91425"/>
          <a:lstStyle>
            <a:lvl1pPr indent="-228600" lvl="0" marL="457200" marR="0" rtl="0" algn="l">
              <a:lnSpc>
                <a:spcPct val="100000"/>
              </a:lnSpc>
              <a:spcBef>
                <a:spcPts val="750"/>
              </a:spcBef>
              <a:spcAft>
                <a:spcPts val="0"/>
              </a:spcAft>
              <a:buClr>
                <a:schemeClr val="lt1"/>
              </a:buClr>
              <a:buSzPts val="1500"/>
              <a:buFont typeface="Arial"/>
              <a:buNone/>
              <a:defRPr b="1"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52" name="Google Shape;52;p9"/>
          <p:cNvSpPr txBox="1"/>
          <p:nvPr>
            <p:ph idx="2" type="body"/>
          </p:nvPr>
        </p:nvSpPr>
        <p:spPr>
          <a:xfrm>
            <a:off x="685346" y="2184174"/>
            <a:ext cx="3830406" cy="2159226"/>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53" name="Google Shape;53;p9"/>
          <p:cNvSpPr txBox="1"/>
          <p:nvPr>
            <p:ph idx="3" type="body"/>
          </p:nvPr>
        </p:nvSpPr>
        <p:spPr>
          <a:xfrm>
            <a:off x="4801502" y="1566240"/>
            <a:ext cx="3649166" cy="617934"/>
          </a:xfrm>
          <a:prstGeom prst="rect">
            <a:avLst/>
          </a:prstGeom>
          <a:noFill/>
          <a:ln>
            <a:noFill/>
          </a:ln>
        </p:spPr>
        <p:txBody>
          <a:bodyPr anchorCtr="0" anchor="b" bIns="91425" lIns="91425" spcFirstLastPara="1" rIns="91425" wrap="square" tIns="91425"/>
          <a:lstStyle>
            <a:lvl1pPr indent="-228600" lvl="0" marL="457200" marR="0" rtl="0" algn="l">
              <a:lnSpc>
                <a:spcPct val="100000"/>
              </a:lnSpc>
              <a:spcBef>
                <a:spcPts val="750"/>
              </a:spcBef>
              <a:spcAft>
                <a:spcPts val="0"/>
              </a:spcAft>
              <a:buClr>
                <a:schemeClr val="lt1"/>
              </a:buClr>
              <a:buSzPts val="1500"/>
              <a:buFont typeface="Arial"/>
              <a:buNone/>
              <a:defRPr b="1"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54" name="Google Shape;54;p9"/>
          <p:cNvSpPr txBox="1"/>
          <p:nvPr>
            <p:ph idx="4" type="body"/>
          </p:nvPr>
        </p:nvSpPr>
        <p:spPr>
          <a:xfrm>
            <a:off x="4629150" y="2184174"/>
            <a:ext cx="3821518" cy="2159226"/>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55" name="Google Shape;55;p9"/>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6" name="Google Shape;56;p9"/>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7" name="Google Shape;57;p9"/>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687921" y="457200"/>
            <a:ext cx="2949178" cy="177165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1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0" name="Google Shape;60;p10"/>
          <p:cNvSpPr txBox="1"/>
          <p:nvPr>
            <p:ph idx="1" type="body"/>
          </p:nvPr>
        </p:nvSpPr>
        <p:spPr>
          <a:xfrm>
            <a:off x="3808548" y="457200"/>
            <a:ext cx="4642119" cy="3886200"/>
          </a:xfrm>
          <a:prstGeom prst="rect">
            <a:avLst/>
          </a:prstGeom>
          <a:noFill/>
          <a:ln>
            <a:noFill/>
          </a:ln>
        </p:spPr>
        <p:txBody>
          <a:bodyPr anchorCtr="0" anchor="ctr"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61" name="Google Shape;61;p10"/>
          <p:cNvSpPr txBox="1"/>
          <p:nvPr>
            <p:ph idx="2" type="body"/>
          </p:nvPr>
        </p:nvSpPr>
        <p:spPr>
          <a:xfrm>
            <a:off x="687921" y="2228850"/>
            <a:ext cx="2949178" cy="211454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2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62" name="Google Shape;62;p10"/>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3" name="Google Shape;63;p10"/>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4" name="Google Shape;64;p10"/>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687921" y="457200"/>
            <a:ext cx="4447330" cy="1771650"/>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4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7" name="Google Shape;67;p11"/>
          <p:cNvSpPr/>
          <p:nvPr>
            <p:ph idx="2" type="pic"/>
          </p:nvPr>
        </p:nvSpPr>
        <p:spPr>
          <a:xfrm>
            <a:off x="5568603" y="569161"/>
            <a:ext cx="2441517" cy="3662279"/>
          </a:xfrm>
          <a:prstGeom prst="rect">
            <a:avLst/>
          </a:prstGeom>
          <a:no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400"/>
              <a:buFont typeface="Arial"/>
              <a:buNone/>
              <a:defRPr b="0" i="0" sz="2400" u="none" cap="none" strike="noStrike">
                <a:solidFill>
                  <a:schemeClr val="lt1"/>
                </a:solidFill>
                <a:latin typeface="Rockwell"/>
                <a:ea typeface="Rockwell"/>
                <a:cs typeface="Rockwell"/>
                <a:sym typeface="Rockwell"/>
              </a:defRPr>
            </a:lvl1pPr>
            <a:lvl2pPr indent="0" lvl="1" marL="342900" marR="0" rtl="0" algn="l">
              <a:lnSpc>
                <a:spcPct val="120000"/>
              </a:lnSpc>
              <a:spcBef>
                <a:spcPts val="375"/>
              </a:spcBef>
              <a:spcAft>
                <a:spcPts val="0"/>
              </a:spcAft>
              <a:buClr>
                <a:schemeClr val="lt1"/>
              </a:buClr>
              <a:buSzPts val="1400"/>
              <a:buFont typeface="Arial"/>
              <a:buNone/>
              <a:defRPr b="0" i="0" sz="2100" u="none" cap="none" strike="noStrike">
                <a:solidFill>
                  <a:schemeClr val="lt1"/>
                </a:solidFill>
                <a:latin typeface="Rockwell"/>
                <a:ea typeface="Rockwell"/>
                <a:cs typeface="Rockwell"/>
                <a:sym typeface="Rockwell"/>
              </a:defRPr>
            </a:lvl2pPr>
            <a:lvl3pPr indent="0" lvl="2" marL="685800" marR="0" rtl="0" algn="l">
              <a:lnSpc>
                <a:spcPct val="120000"/>
              </a:lnSpc>
              <a:spcBef>
                <a:spcPts val="375"/>
              </a:spcBef>
              <a:spcAft>
                <a:spcPts val="0"/>
              </a:spcAft>
              <a:buClr>
                <a:schemeClr val="lt1"/>
              </a:buClr>
              <a:buSzPts val="1400"/>
              <a:buFont typeface="Arial"/>
              <a:buNone/>
              <a:defRPr b="0" i="0" sz="1800" u="none" cap="none" strike="noStrike">
                <a:solidFill>
                  <a:schemeClr val="lt1"/>
                </a:solidFill>
                <a:latin typeface="Rockwell"/>
                <a:ea typeface="Rockwell"/>
                <a:cs typeface="Rockwell"/>
                <a:sym typeface="Rockwell"/>
              </a:defRPr>
            </a:lvl3pPr>
            <a:lvl4pPr indent="0" lvl="3" marL="10287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4pPr>
            <a:lvl5pPr indent="0" lvl="4" marL="13716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5pPr>
            <a:lvl6pPr indent="0" lvl="5" marL="17145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6pPr>
            <a:lvl7pPr indent="0" lvl="6" marL="20574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7pPr>
            <a:lvl8pPr indent="0" lvl="7" marL="24003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8pPr>
            <a:lvl9pPr indent="0" lvl="8" marL="27432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9pPr>
          </a:lstStyle>
          <a:p/>
        </p:txBody>
      </p:sp>
      <p:sp>
        <p:nvSpPr>
          <p:cNvPr id="68" name="Google Shape;68;p11"/>
          <p:cNvSpPr txBox="1"/>
          <p:nvPr>
            <p:ph idx="1" type="body"/>
          </p:nvPr>
        </p:nvSpPr>
        <p:spPr>
          <a:xfrm>
            <a:off x="685345" y="2228850"/>
            <a:ext cx="4451213" cy="211455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3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69" name="Google Shape;69;p11"/>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0" name="Google Shape;70;p11"/>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1" name="Google Shape;71;p11"/>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noramic Picture with Caption">
  <p:cSld name="Panoramic Picture with Caption">
    <p:spTree>
      <p:nvGrpSpPr>
        <p:cNvPr id="72" name="Shape 72"/>
        <p:cNvGrpSpPr/>
        <p:nvPr/>
      </p:nvGrpSpPr>
      <p:grpSpPr>
        <a:xfrm>
          <a:off x="0" y="0"/>
          <a:ext cx="0" cy="0"/>
          <a:chOff x="0" y="0"/>
          <a:chExt cx="0" cy="0"/>
        </a:xfrm>
      </p:grpSpPr>
      <p:sp>
        <p:nvSpPr>
          <p:cNvPr id="73" name="Google Shape;73;p12"/>
          <p:cNvSpPr txBox="1"/>
          <p:nvPr>
            <p:ph type="title"/>
          </p:nvPr>
        </p:nvSpPr>
        <p:spPr>
          <a:xfrm>
            <a:off x="685355" y="3217030"/>
            <a:ext cx="7775673" cy="614516"/>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1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4" name="Google Shape;74;p12"/>
          <p:cNvSpPr/>
          <p:nvPr>
            <p:ph idx="2" type="pic"/>
          </p:nvPr>
        </p:nvSpPr>
        <p:spPr>
          <a:xfrm>
            <a:off x="685355" y="465991"/>
            <a:ext cx="7775673" cy="2534801"/>
          </a:xfrm>
          <a:prstGeom prst="rect">
            <a:avLst/>
          </a:prstGeom>
          <a:no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400"/>
              <a:buFont typeface="Arial"/>
              <a:buNone/>
              <a:defRPr b="0" i="0" sz="2400" u="none" cap="none" strike="noStrike">
                <a:solidFill>
                  <a:schemeClr val="lt1"/>
                </a:solidFill>
                <a:latin typeface="Rockwell"/>
                <a:ea typeface="Rockwell"/>
                <a:cs typeface="Rockwell"/>
                <a:sym typeface="Rockwell"/>
              </a:defRPr>
            </a:lvl1pPr>
            <a:lvl2pPr indent="0" lvl="1" marL="342900" marR="0" rtl="0" algn="l">
              <a:lnSpc>
                <a:spcPct val="120000"/>
              </a:lnSpc>
              <a:spcBef>
                <a:spcPts val="375"/>
              </a:spcBef>
              <a:spcAft>
                <a:spcPts val="0"/>
              </a:spcAft>
              <a:buClr>
                <a:schemeClr val="lt1"/>
              </a:buClr>
              <a:buSzPts val="1400"/>
              <a:buFont typeface="Arial"/>
              <a:buNone/>
              <a:defRPr b="0" i="0" sz="2100" u="none" cap="none" strike="noStrike">
                <a:solidFill>
                  <a:schemeClr val="lt1"/>
                </a:solidFill>
                <a:latin typeface="Rockwell"/>
                <a:ea typeface="Rockwell"/>
                <a:cs typeface="Rockwell"/>
                <a:sym typeface="Rockwell"/>
              </a:defRPr>
            </a:lvl2pPr>
            <a:lvl3pPr indent="0" lvl="2" marL="685800" marR="0" rtl="0" algn="l">
              <a:lnSpc>
                <a:spcPct val="120000"/>
              </a:lnSpc>
              <a:spcBef>
                <a:spcPts val="375"/>
              </a:spcBef>
              <a:spcAft>
                <a:spcPts val="0"/>
              </a:spcAft>
              <a:buClr>
                <a:schemeClr val="lt1"/>
              </a:buClr>
              <a:buSzPts val="1400"/>
              <a:buFont typeface="Arial"/>
              <a:buNone/>
              <a:defRPr b="0" i="0" sz="1800" u="none" cap="none" strike="noStrike">
                <a:solidFill>
                  <a:schemeClr val="lt1"/>
                </a:solidFill>
                <a:latin typeface="Rockwell"/>
                <a:ea typeface="Rockwell"/>
                <a:cs typeface="Rockwell"/>
                <a:sym typeface="Rockwell"/>
              </a:defRPr>
            </a:lvl3pPr>
            <a:lvl4pPr indent="0" lvl="3" marL="10287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4pPr>
            <a:lvl5pPr indent="0" lvl="4" marL="13716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5pPr>
            <a:lvl6pPr indent="0" lvl="5" marL="17145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6pPr>
            <a:lvl7pPr indent="0" lvl="6" marL="20574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7pPr>
            <a:lvl8pPr indent="0" lvl="7" marL="24003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8pPr>
            <a:lvl9pPr indent="0" lvl="8" marL="2743200" marR="0" rtl="0" algn="l">
              <a:lnSpc>
                <a:spcPct val="120000"/>
              </a:lnSpc>
              <a:spcBef>
                <a:spcPts val="375"/>
              </a:spcBef>
              <a:spcAft>
                <a:spcPts val="0"/>
              </a:spcAft>
              <a:buClr>
                <a:schemeClr val="lt1"/>
              </a:buClr>
              <a:buSzPts val="1400"/>
              <a:buFont typeface="Arial"/>
              <a:buNone/>
              <a:defRPr b="0" i="0" sz="1500" u="none" cap="none" strike="noStrike">
                <a:solidFill>
                  <a:schemeClr val="lt1"/>
                </a:solidFill>
                <a:latin typeface="Rockwell"/>
                <a:ea typeface="Rockwell"/>
                <a:cs typeface="Rockwell"/>
                <a:sym typeface="Rockwell"/>
              </a:defRPr>
            </a:lvl9pPr>
          </a:lstStyle>
          <a:p/>
        </p:txBody>
      </p:sp>
      <p:sp>
        <p:nvSpPr>
          <p:cNvPr id="75" name="Google Shape;75;p12"/>
          <p:cNvSpPr txBox="1"/>
          <p:nvPr>
            <p:ph idx="1" type="body"/>
          </p:nvPr>
        </p:nvSpPr>
        <p:spPr>
          <a:xfrm>
            <a:off x="685346" y="3831546"/>
            <a:ext cx="7774499" cy="511854"/>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3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76" name="Google Shape;76;p12"/>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7" name="Google Shape;77;p12"/>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8" name="Google Shape;78;p12"/>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p:cSld name="Title and Caption">
    <p:spTree>
      <p:nvGrpSpPr>
        <p:cNvPr id="79" name="Shape 79"/>
        <p:cNvGrpSpPr/>
        <p:nvPr/>
      </p:nvGrpSpPr>
      <p:grpSpPr>
        <a:xfrm>
          <a:off x="0" y="0"/>
          <a:ext cx="0" cy="0"/>
          <a:chOff x="0" y="0"/>
          <a:chExt cx="0" cy="0"/>
        </a:xfrm>
      </p:grpSpPr>
      <p:sp>
        <p:nvSpPr>
          <p:cNvPr id="80" name="Google Shape;80;p13"/>
          <p:cNvSpPr txBox="1"/>
          <p:nvPr>
            <p:ph type="title"/>
          </p:nvPr>
        </p:nvSpPr>
        <p:spPr>
          <a:xfrm>
            <a:off x="685346" y="457201"/>
            <a:ext cx="7765322" cy="2568644"/>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4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1" name="Google Shape;81;p13"/>
          <p:cNvSpPr txBox="1"/>
          <p:nvPr>
            <p:ph idx="1" type="body"/>
          </p:nvPr>
        </p:nvSpPr>
        <p:spPr>
          <a:xfrm>
            <a:off x="685347" y="3153615"/>
            <a:ext cx="7765321" cy="1194140"/>
          </a:xfrm>
          <a:prstGeom prst="rect">
            <a:avLst/>
          </a:prstGeom>
          <a:noFill/>
          <a:ln>
            <a:noFill/>
          </a:ln>
        </p:spPr>
        <p:txBody>
          <a:bodyPr anchorCtr="0" anchor="ctr"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2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82" name="Google Shape;82;p13"/>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 name="Google Shape;83;p13"/>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4" name="Google Shape;84;p13"/>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p:cSld name="Quote with Caption">
    <p:spTree>
      <p:nvGrpSpPr>
        <p:cNvPr id="85" name="Shape 85"/>
        <p:cNvGrpSpPr/>
        <p:nvPr/>
      </p:nvGrpSpPr>
      <p:grpSpPr>
        <a:xfrm>
          <a:off x="0" y="0"/>
          <a:ext cx="0" cy="0"/>
          <a:chOff x="0" y="0"/>
          <a:chExt cx="0" cy="0"/>
        </a:xfrm>
      </p:grpSpPr>
      <p:sp>
        <p:nvSpPr>
          <p:cNvPr id="86" name="Google Shape;86;p14"/>
          <p:cNvSpPr txBox="1"/>
          <p:nvPr>
            <p:ph type="title"/>
          </p:nvPr>
        </p:nvSpPr>
        <p:spPr>
          <a:xfrm>
            <a:off x="1084659" y="457200"/>
            <a:ext cx="6977064" cy="2244678"/>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4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7" name="Google Shape;87;p14"/>
          <p:cNvSpPr txBox="1"/>
          <p:nvPr>
            <p:ph idx="1" type="body"/>
          </p:nvPr>
        </p:nvSpPr>
        <p:spPr>
          <a:xfrm>
            <a:off x="1290484" y="2707524"/>
            <a:ext cx="6564224" cy="320109"/>
          </a:xfrm>
          <a:prstGeom prst="rect">
            <a:avLst/>
          </a:prstGeom>
          <a:noFill/>
          <a:ln>
            <a:noFill/>
          </a:ln>
        </p:spPr>
        <p:txBody>
          <a:bodyPr anchorCtr="0" anchor="t" bIns="91425" lIns="91425" spcFirstLastPara="1" rIns="91425" wrap="square" tIns="91425"/>
          <a:lstStyle>
            <a:lvl1pPr indent="-228600" lvl="0" marL="457200" marR="0" rtl="0" algn="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88" name="Google Shape;88;p14"/>
          <p:cNvSpPr txBox="1"/>
          <p:nvPr>
            <p:ph idx="2" type="body"/>
          </p:nvPr>
        </p:nvSpPr>
        <p:spPr>
          <a:xfrm>
            <a:off x="685345" y="3153616"/>
            <a:ext cx="7765322" cy="1189785"/>
          </a:xfrm>
          <a:prstGeom prst="rect">
            <a:avLst/>
          </a:prstGeom>
          <a:noFill/>
          <a:ln>
            <a:noFill/>
          </a:ln>
        </p:spPr>
        <p:txBody>
          <a:bodyPr anchorCtr="0" anchor="ctr"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2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89" name="Google Shape;89;p14"/>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4"/>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1" name="Google Shape;91;p14"/>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
        <p:nvSpPr>
          <p:cNvPr id="92" name="Google Shape;92;p14"/>
          <p:cNvSpPr txBox="1"/>
          <p:nvPr/>
        </p:nvSpPr>
        <p:spPr>
          <a:xfrm>
            <a:off x="627459" y="551431"/>
            <a:ext cx="457200" cy="438582"/>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Font typeface="Arial"/>
              <a:buNone/>
            </a:pPr>
            <a:r>
              <a:rPr b="0" i="0" lang="en" sz="6000" u="none" cap="none" strike="noStrike">
                <a:solidFill>
                  <a:schemeClr val="lt1"/>
                </a:solidFill>
                <a:latin typeface="Arial"/>
                <a:ea typeface="Arial"/>
                <a:cs typeface="Arial"/>
                <a:sym typeface="Arial"/>
              </a:rPr>
              <a:t>“</a:t>
            </a:r>
            <a:endParaRPr/>
          </a:p>
        </p:txBody>
      </p:sp>
      <p:sp>
        <p:nvSpPr>
          <p:cNvPr id="93" name="Google Shape;93;p14"/>
          <p:cNvSpPr txBox="1"/>
          <p:nvPr/>
        </p:nvSpPr>
        <p:spPr>
          <a:xfrm>
            <a:off x="7993467" y="2229070"/>
            <a:ext cx="457200" cy="438582"/>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chemeClr val="lt1"/>
              </a:buClr>
              <a:buFont typeface="Arial"/>
              <a:buNone/>
            </a:pPr>
            <a:r>
              <a:rPr b="0" i="0" lang="en" sz="6000" u="none" cap="none" strike="noStrike">
                <a:solidFill>
                  <a:schemeClr val="l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p:cSld name="Name Card">
    <p:spTree>
      <p:nvGrpSpPr>
        <p:cNvPr id="94" name="Shape 94"/>
        <p:cNvGrpSpPr/>
        <p:nvPr/>
      </p:nvGrpSpPr>
      <p:grpSpPr>
        <a:xfrm>
          <a:off x="0" y="0"/>
          <a:ext cx="0" cy="0"/>
          <a:chOff x="0" y="0"/>
          <a:chExt cx="0" cy="0"/>
        </a:xfrm>
      </p:grpSpPr>
      <p:sp>
        <p:nvSpPr>
          <p:cNvPr id="95" name="Google Shape;95;p15"/>
          <p:cNvSpPr txBox="1"/>
          <p:nvPr>
            <p:ph type="title"/>
          </p:nvPr>
        </p:nvSpPr>
        <p:spPr>
          <a:xfrm>
            <a:off x="685355" y="1595207"/>
            <a:ext cx="7766495" cy="1883876"/>
          </a:xfrm>
          <a:prstGeom prst="rect">
            <a:avLst/>
          </a:prstGeom>
          <a:noFill/>
          <a:ln>
            <a:noFill/>
          </a:ln>
        </p:spPr>
        <p:txBody>
          <a:bodyPr anchorCtr="0" anchor="b"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40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6" name="Google Shape;96;p15"/>
          <p:cNvSpPr txBox="1"/>
          <p:nvPr>
            <p:ph idx="1" type="body"/>
          </p:nvPr>
        </p:nvSpPr>
        <p:spPr>
          <a:xfrm>
            <a:off x="685346" y="3487917"/>
            <a:ext cx="7765322" cy="855483"/>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2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105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90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75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750" u="none" cap="none" strike="noStrike">
                <a:solidFill>
                  <a:schemeClr val="lt1"/>
                </a:solidFill>
                <a:latin typeface="Rockwell"/>
                <a:ea typeface="Rockwell"/>
                <a:cs typeface="Rockwell"/>
                <a:sym typeface="Rockwell"/>
              </a:defRPr>
            </a:lvl9pPr>
          </a:lstStyle>
          <a:p/>
        </p:txBody>
      </p:sp>
      <p:sp>
        <p:nvSpPr>
          <p:cNvPr id="97" name="Google Shape;97;p15"/>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8" name="Google Shape;98;p15"/>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9" name="Google Shape;99;p15"/>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Column">
  <p:cSld name="3 Column">
    <p:spTree>
      <p:nvGrpSpPr>
        <p:cNvPr id="100" name="Shape 100"/>
        <p:cNvGrpSpPr/>
        <p:nvPr/>
      </p:nvGrpSpPr>
      <p:grpSpPr>
        <a:xfrm>
          <a:off x="0" y="0"/>
          <a:ext cx="0" cy="0"/>
          <a:chOff x="0" y="0"/>
          <a:chExt cx="0" cy="0"/>
        </a:xfrm>
      </p:grpSpPr>
      <p:sp>
        <p:nvSpPr>
          <p:cNvPr id="101" name="Google Shape;101;p16"/>
          <p:cNvSpPr txBox="1"/>
          <p:nvPr>
            <p:ph type="title"/>
          </p:nvPr>
        </p:nvSpPr>
        <p:spPr>
          <a:xfrm>
            <a:off x="685345" y="457201"/>
            <a:ext cx="7765322" cy="994172"/>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2" name="Google Shape;102;p16"/>
          <p:cNvSpPr txBox="1"/>
          <p:nvPr>
            <p:ph idx="1" type="body"/>
          </p:nvPr>
        </p:nvSpPr>
        <p:spPr>
          <a:xfrm>
            <a:off x="685346" y="1566240"/>
            <a:ext cx="2474217" cy="617479"/>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03" name="Google Shape;103;p16"/>
          <p:cNvSpPr txBox="1"/>
          <p:nvPr>
            <p:ph idx="2" type="body"/>
          </p:nvPr>
        </p:nvSpPr>
        <p:spPr>
          <a:xfrm>
            <a:off x="685346" y="2183718"/>
            <a:ext cx="2474217" cy="21596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04" name="Google Shape;104;p16"/>
          <p:cNvSpPr txBox="1"/>
          <p:nvPr>
            <p:ph idx="3" type="body"/>
          </p:nvPr>
        </p:nvSpPr>
        <p:spPr>
          <a:xfrm>
            <a:off x="3333658" y="1566240"/>
            <a:ext cx="2473919" cy="617478"/>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05" name="Google Shape;105;p16"/>
          <p:cNvSpPr txBox="1"/>
          <p:nvPr>
            <p:ph idx="4" type="body"/>
          </p:nvPr>
        </p:nvSpPr>
        <p:spPr>
          <a:xfrm>
            <a:off x="3333659" y="2183718"/>
            <a:ext cx="2474866" cy="21596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06" name="Google Shape;106;p16"/>
          <p:cNvSpPr txBox="1"/>
          <p:nvPr>
            <p:ph idx="5" type="body"/>
          </p:nvPr>
        </p:nvSpPr>
        <p:spPr>
          <a:xfrm>
            <a:off x="5979974" y="1566240"/>
            <a:ext cx="2468408" cy="617478"/>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8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07" name="Google Shape;107;p16"/>
          <p:cNvSpPr txBox="1"/>
          <p:nvPr>
            <p:ph idx="6" type="body"/>
          </p:nvPr>
        </p:nvSpPr>
        <p:spPr>
          <a:xfrm>
            <a:off x="5982260" y="2183718"/>
            <a:ext cx="2468408" cy="21596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08" name="Google Shape;108;p16"/>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16"/>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0" name="Google Shape;110;p16"/>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 Picture Column">
  <p:cSld name="3 Picture Column">
    <p:spTree>
      <p:nvGrpSpPr>
        <p:cNvPr id="111" name="Shape 111"/>
        <p:cNvGrpSpPr/>
        <p:nvPr/>
      </p:nvGrpSpPr>
      <p:grpSpPr>
        <a:xfrm>
          <a:off x="0" y="0"/>
          <a:ext cx="0" cy="0"/>
          <a:chOff x="0" y="0"/>
          <a:chExt cx="0" cy="0"/>
        </a:xfrm>
      </p:grpSpPr>
      <p:sp>
        <p:nvSpPr>
          <p:cNvPr id="112" name="Google Shape;112;p17"/>
          <p:cNvSpPr txBox="1"/>
          <p:nvPr>
            <p:ph type="title"/>
          </p:nvPr>
        </p:nvSpPr>
        <p:spPr>
          <a:xfrm>
            <a:off x="685346" y="457201"/>
            <a:ext cx="7765322" cy="994172"/>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3" name="Google Shape;113;p17"/>
          <p:cNvSpPr txBox="1"/>
          <p:nvPr>
            <p:ph idx="1" type="body"/>
          </p:nvPr>
        </p:nvSpPr>
        <p:spPr>
          <a:xfrm>
            <a:off x="685347" y="3146924"/>
            <a:ext cx="2474216" cy="432197"/>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5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14" name="Google Shape;114;p17"/>
          <p:cNvSpPr/>
          <p:nvPr>
            <p:ph idx="2" type="pic"/>
          </p:nvPr>
        </p:nvSpPr>
        <p:spPr>
          <a:xfrm>
            <a:off x="819015" y="1724240"/>
            <a:ext cx="2205038" cy="1143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1pPr>
            <a:lvl2pPr indent="0" lvl="1" marL="3429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2pPr>
            <a:lvl3pPr indent="0" lvl="2" marL="6858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3pPr>
            <a:lvl4pPr indent="0" lvl="3" marL="10287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4pPr>
            <a:lvl5pPr indent="0" lvl="4" marL="13716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5pPr>
            <a:lvl6pPr indent="0" lvl="5" marL="17145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6pPr>
            <a:lvl7pPr indent="0" lvl="6" marL="20574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7pPr>
            <a:lvl8pPr indent="0" lvl="7" marL="24003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8pPr>
            <a:lvl9pPr indent="0" lvl="8" marL="27432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9pPr>
          </a:lstStyle>
          <a:p/>
        </p:txBody>
      </p:sp>
      <p:sp>
        <p:nvSpPr>
          <p:cNvPr id="115" name="Google Shape;115;p17"/>
          <p:cNvSpPr txBox="1"/>
          <p:nvPr>
            <p:ph idx="3" type="body"/>
          </p:nvPr>
        </p:nvSpPr>
        <p:spPr>
          <a:xfrm>
            <a:off x="685347" y="3579121"/>
            <a:ext cx="2474216" cy="76427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16" name="Google Shape;116;p17"/>
          <p:cNvSpPr txBox="1"/>
          <p:nvPr>
            <p:ph idx="4" type="body"/>
          </p:nvPr>
        </p:nvSpPr>
        <p:spPr>
          <a:xfrm>
            <a:off x="3332026" y="3146924"/>
            <a:ext cx="2474237" cy="432197"/>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5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17" name="Google Shape;117;p17"/>
          <p:cNvSpPr/>
          <p:nvPr>
            <p:ph idx="5" type="pic"/>
          </p:nvPr>
        </p:nvSpPr>
        <p:spPr>
          <a:xfrm>
            <a:off x="3426747" y="1724240"/>
            <a:ext cx="2197894" cy="1143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1pPr>
            <a:lvl2pPr indent="0" lvl="1" marL="3429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2pPr>
            <a:lvl3pPr indent="0" lvl="2" marL="6858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3pPr>
            <a:lvl4pPr indent="0" lvl="3" marL="10287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4pPr>
            <a:lvl5pPr indent="0" lvl="4" marL="13716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5pPr>
            <a:lvl6pPr indent="0" lvl="5" marL="17145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6pPr>
            <a:lvl7pPr indent="0" lvl="6" marL="20574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7pPr>
            <a:lvl8pPr indent="0" lvl="7" marL="24003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8pPr>
            <a:lvl9pPr indent="0" lvl="8" marL="27432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9pPr>
          </a:lstStyle>
          <a:p/>
        </p:txBody>
      </p:sp>
      <p:sp>
        <p:nvSpPr>
          <p:cNvPr id="118" name="Google Shape;118;p17"/>
          <p:cNvSpPr txBox="1"/>
          <p:nvPr>
            <p:ph idx="6" type="body"/>
          </p:nvPr>
        </p:nvSpPr>
        <p:spPr>
          <a:xfrm>
            <a:off x="3331011" y="3579120"/>
            <a:ext cx="2475252" cy="76427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19" name="Google Shape;119;p17"/>
          <p:cNvSpPr txBox="1"/>
          <p:nvPr>
            <p:ph idx="7" type="body"/>
          </p:nvPr>
        </p:nvSpPr>
        <p:spPr>
          <a:xfrm>
            <a:off x="5980067" y="3146924"/>
            <a:ext cx="2467425" cy="432197"/>
          </a:xfrm>
          <a:prstGeom prst="rect">
            <a:avLst/>
          </a:prstGeom>
          <a:noFill/>
          <a:ln>
            <a:noFill/>
          </a:ln>
        </p:spPr>
        <p:txBody>
          <a:bodyPr anchorCtr="0" anchor="b" bIns="91425" lIns="91425" spcFirstLastPara="1" rIns="91425" wrap="square" tIns="91425"/>
          <a:lstStyle>
            <a:lvl1pPr indent="-228600" lvl="0" marL="457200" marR="0" rtl="0" algn="ctr">
              <a:lnSpc>
                <a:spcPct val="100000"/>
              </a:lnSpc>
              <a:spcBef>
                <a:spcPts val="750"/>
              </a:spcBef>
              <a:spcAft>
                <a:spcPts val="0"/>
              </a:spcAft>
              <a:buClr>
                <a:schemeClr val="lt1"/>
              </a:buClr>
              <a:buSzPts val="1500"/>
              <a:buFont typeface="Arial"/>
              <a:buNone/>
              <a:defRPr b="0" i="0" sz="150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1" i="0" sz="15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1" i="0" sz="13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1" i="0" sz="1200"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1" i="0" sz="1200" u="none" cap="none" strike="noStrike">
                <a:solidFill>
                  <a:schemeClr val="lt1"/>
                </a:solidFill>
                <a:latin typeface="Rockwell"/>
                <a:ea typeface="Rockwell"/>
                <a:cs typeface="Rockwell"/>
                <a:sym typeface="Rockwell"/>
              </a:defRPr>
            </a:lvl9pPr>
          </a:lstStyle>
          <a:p/>
        </p:txBody>
      </p:sp>
      <p:sp>
        <p:nvSpPr>
          <p:cNvPr id="120" name="Google Shape;120;p17"/>
          <p:cNvSpPr/>
          <p:nvPr>
            <p:ph idx="8" type="pic"/>
          </p:nvPr>
        </p:nvSpPr>
        <p:spPr>
          <a:xfrm>
            <a:off x="6114603" y="1724240"/>
            <a:ext cx="2199085" cy="1143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txBody>
          <a:bodyPr anchorCtr="0" anchor="t" bIns="91425" lIns="91425" spcFirstLastPara="1" rIns="91425" wrap="square" tIns="91425"/>
          <a:lstStyle>
            <a:lvl1pPr indent="0" lvl="0" marL="0" marR="0" rtl="0" algn="ctr">
              <a:lnSpc>
                <a:spcPct val="120000"/>
              </a:lnSpc>
              <a:spcBef>
                <a:spcPts val="750"/>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1pPr>
            <a:lvl2pPr indent="0" lvl="1" marL="3429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2pPr>
            <a:lvl3pPr indent="0" lvl="2" marL="6858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3pPr>
            <a:lvl4pPr indent="0" lvl="3" marL="10287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4pPr>
            <a:lvl5pPr indent="0" lvl="4" marL="13716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5pPr>
            <a:lvl6pPr indent="0" lvl="5" marL="17145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6pPr>
            <a:lvl7pPr indent="0" lvl="6" marL="20574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7pPr>
            <a:lvl8pPr indent="0" lvl="7" marL="24003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8pPr>
            <a:lvl9pPr indent="0" lvl="8" marL="2743200" marR="0" rtl="0" algn="l">
              <a:lnSpc>
                <a:spcPct val="120000"/>
              </a:lnSpc>
              <a:spcBef>
                <a:spcPts val="375"/>
              </a:spcBef>
              <a:spcAft>
                <a:spcPts val="0"/>
              </a:spcAft>
              <a:buClr>
                <a:schemeClr val="lt1"/>
              </a:buClr>
              <a:buSzPts val="1400"/>
              <a:buFont typeface="Arial"/>
              <a:buNone/>
              <a:defRPr b="0" i="0" sz="1200" u="none" cap="none" strike="noStrike">
                <a:solidFill>
                  <a:schemeClr val="lt1"/>
                </a:solidFill>
                <a:latin typeface="Rockwell"/>
                <a:ea typeface="Rockwell"/>
                <a:cs typeface="Rockwell"/>
                <a:sym typeface="Rockwell"/>
              </a:defRPr>
            </a:lvl9pPr>
          </a:lstStyle>
          <a:p/>
        </p:txBody>
      </p:sp>
      <p:sp>
        <p:nvSpPr>
          <p:cNvPr id="121" name="Google Shape;121;p17"/>
          <p:cNvSpPr txBox="1"/>
          <p:nvPr>
            <p:ph idx="9" type="body"/>
          </p:nvPr>
        </p:nvSpPr>
        <p:spPr>
          <a:xfrm>
            <a:off x="5979973" y="3579121"/>
            <a:ext cx="2470694" cy="764278"/>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750"/>
              </a:spcBef>
              <a:spcAft>
                <a:spcPts val="0"/>
              </a:spcAft>
              <a:buClr>
                <a:schemeClr val="lt1"/>
              </a:buClr>
              <a:buSzPts val="1500"/>
              <a:buFont typeface="Arial"/>
              <a:buNone/>
              <a:defRPr b="0" i="0" sz="1050" u="none" cap="none" strike="noStrike">
                <a:solidFill>
                  <a:schemeClr val="lt1"/>
                </a:solidFill>
                <a:latin typeface="Rockwell"/>
                <a:ea typeface="Rockwell"/>
                <a:cs typeface="Rockwell"/>
                <a:sym typeface="Rockwell"/>
              </a:defRPr>
            </a:lvl1pPr>
            <a:lvl2pPr indent="-228600" lvl="1" marL="914400" marR="0" rtl="0" algn="l">
              <a:lnSpc>
                <a:spcPct val="120000"/>
              </a:lnSpc>
              <a:spcBef>
                <a:spcPts val="375"/>
              </a:spcBef>
              <a:spcAft>
                <a:spcPts val="0"/>
              </a:spcAft>
              <a:buClr>
                <a:schemeClr val="lt1"/>
              </a:buClr>
              <a:buSzPts val="1350"/>
              <a:buFont typeface="Arial"/>
              <a:buNone/>
              <a:defRPr b="0" i="0" sz="900" u="none" cap="none" strike="noStrike">
                <a:solidFill>
                  <a:schemeClr val="lt1"/>
                </a:solidFill>
                <a:latin typeface="Rockwell"/>
                <a:ea typeface="Rockwell"/>
                <a:cs typeface="Rockwell"/>
                <a:sym typeface="Rockwell"/>
              </a:defRPr>
            </a:lvl2pPr>
            <a:lvl3pPr indent="-228600" lvl="2" marL="1371600" marR="0" rtl="0" algn="l">
              <a:lnSpc>
                <a:spcPct val="120000"/>
              </a:lnSpc>
              <a:spcBef>
                <a:spcPts val="375"/>
              </a:spcBef>
              <a:spcAft>
                <a:spcPts val="0"/>
              </a:spcAft>
              <a:buClr>
                <a:schemeClr val="lt1"/>
              </a:buClr>
              <a:buSzPts val="1200"/>
              <a:buFont typeface="Arial"/>
              <a:buNone/>
              <a:defRPr b="0" i="0" sz="750" u="none" cap="none" strike="noStrike">
                <a:solidFill>
                  <a:schemeClr val="lt1"/>
                </a:solidFill>
                <a:latin typeface="Rockwell"/>
                <a:ea typeface="Rockwell"/>
                <a:cs typeface="Rockwell"/>
                <a:sym typeface="Rockwell"/>
              </a:defRPr>
            </a:lvl3pPr>
            <a:lvl4pPr indent="-228600" lvl="3" marL="1828800" marR="0" rtl="0" algn="l">
              <a:lnSpc>
                <a:spcPct val="120000"/>
              </a:lnSpc>
              <a:spcBef>
                <a:spcPts val="375"/>
              </a:spcBef>
              <a:spcAft>
                <a:spcPts val="0"/>
              </a:spcAft>
              <a:buClr>
                <a:schemeClr val="lt1"/>
              </a:buClr>
              <a:buSzPts val="1050"/>
              <a:buFont typeface="Arial"/>
              <a:buNone/>
              <a:defRPr b="0" i="0" sz="675" u="none" cap="none" strike="noStrike">
                <a:solidFill>
                  <a:schemeClr val="lt1"/>
                </a:solidFill>
                <a:latin typeface="Rockwell"/>
                <a:ea typeface="Rockwell"/>
                <a:cs typeface="Rockwell"/>
                <a:sym typeface="Rockwell"/>
              </a:defRPr>
            </a:lvl4pPr>
            <a:lvl5pPr indent="-228600" lvl="4" marL="22860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5pPr>
            <a:lvl6pPr indent="-228600" lvl="5" marL="27432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6pPr>
            <a:lvl7pPr indent="-228600" lvl="6" marL="32004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7pPr>
            <a:lvl8pPr indent="-228600" lvl="7" marL="36576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8pPr>
            <a:lvl9pPr indent="-228600" lvl="8" marL="4114800" marR="0" rtl="0" algn="l">
              <a:lnSpc>
                <a:spcPct val="120000"/>
              </a:lnSpc>
              <a:spcBef>
                <a:spcPts val="375"/>
              </a:spcBef>
              <a:spcAft>
                <a:spcPts val="0"/>
              </a:spcAft>
              <a:buClr>
                <a:schemeClr val="lt1"/>
              </a:buClr>
              <a:buSzPts val="900"/>
              <a:buFont typeface="Arial"/>
              <a:buNone/>
              <a:defRPr b="0" i="0" sz="675" u="none" cap="none" strike="noStrike">
                <a:solidFill>
                  <a:schemeClr val="lt1"/>
                </a:solidFill>
                <a:latin typeface="Rockwell"/>
                <a:ea typeface="Rockwell"/>
                <a:cs typeface="Rockwell"/>
                <a:sym typeface="Rockwell"/>
              </a:defRPr>
            </a:lvl9pPr>
          </a:lstStyle>
          <a:p/>
        </p:txBody>
      </p:sp>
      <p:sp>
        <p:nvSpPr>
          <p:cNvPr id="122" name="Google Shape;122;p17"/>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17"/>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4" name="Google Shape;124;p17"/>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25" name="Shape 125"/>
        <p:cNvGrpSpPr/>
        <p:nvPr/>
      </p:nvGrpSpPr>
      <p:grpSpPr>
        <a:xfrm>
          <a:off x="0" y="0"/>
          <a:ext cx="0" cy="0"/>
          <a:chOff x="0" y="0"/>
          <a:chExt cx="0" cy="0"/>
        </a:xfrm>
      </p:grpSpPr>
      <p:sp>
        <p:nvSpPr>
          <p:cNvPr id="126" name="Google Shape;126;p18"/>
          <p:cNvSpPr txBox="1"/>
          <p:nvPr>
            <p:ph type="title"/>
          </p:nvPr>
        </p:nvSpPr>
        <p:spPr>
          <a:xfrm>
            <a:off x="685347" y="457200"/>
            <a:ext cx="7765321" cy="994741"/>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27" name="Google Shape;127;p18"/>
          <p:cNvSpPr txBox="1"/>
          <p:nvPr>
            <p:ph idx="1" type="body"/>
          </p:nvPr>
        </p:nvSpPr>
        <p:spPr>
          <a:xfrm rot="5400000">
            <a:off x="3182331" y="-924937"/>
            <a:ext cx="2771352" cy="7765322"/>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128" name="Google Shape;128;p18"/>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9" name="Google Shape;129;p18"/>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0" name="Google Shape;130;p18"/>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19"/>
          <p:cNvSpPr txBox="1"/>
          <p:nvPr>
            <p:ph type="title"/>
          </p:nvPr>
        </p:nvSpPr>
        <p:spPr>
          <a:xfrm rot="5400000">
            <a:off x="5554071" y="1446804"/>
            <a:ext cx="3886201" cy="1906993"/>
          </a:xfrm>
          <a:prstGeom prst="rect">
            <a:avLst/>
          </a:prstGeom>
          <a:noFill/>
          <a:ln>
            <a:noFill/>
          </a:ln>
        </p:spPr>
        <p:txBody>
          <a:bodyPr anchorCtr="0" anchor="ctr" bIns="91425" lIns="91425" spcFirstLastPara="1" rIns="91425" wrap="square" tIns="91425"/>
          <a:lstStyle>
            <a:lvl1pPr indent="0" lvl="0" marL="0" marR="0" rtl="0" algn="l">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33" name="Google Shape;133;p19"/>
          <p:cNvSpPr txBox="1"/>
          <p:nvPr>
            <p:ph idx="1" type="body"/>
          </p:nvPr>
        </p:nvSpPr>
        <p:spPr>
          <a:xfrm rot="5400000">
            <a:off x="1614260" y="-471714"/>
            <a:ext cx="3886201" cy="5744029"/>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134" name="Google Shape;134;p19"/>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5" name="Google Shape;135;p19"/>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6" name="Google Shape;136;p19"/>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347" y="457200"/>
            <a:ext cx="7765321" cy="994741"/>
          </a:xfrm>
          <a:prstGeom prst="rect">
            <a:avLst/>
          </a:prstGeom>
          <a:noFill/>
          <a:ln>
            <a:noFill/>
          </a:ln>
        </p:spPr>
        <p:txBody>
          <a:bodyPr anchorCtr="0"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Bookman Old Style"/>
              <a:buNone/>
              <a:defRPr b="1" i="0" sz="2550" u="none" cap="none" strike="noStrike">
                <a:solidFill>
                  <a:schemeClr val="lt1"/>
                </a:solidFill>
                <a:latin typeface="Bookman Old Style"/>
                <a:ea typeface="Bookman Old Style"/>
                <a:cs typeface="Bookman Old Style"/>
                <a:sym typeface="Bookman Old Style"/>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 type="body"/>
          </p:nvPr>
        </p:nvSpPr>
        <p:spPr>
          <a:xfrm>
            <a:off x="685346" y="1572048"/>
            <a:ext cx="7765322" cy="2771352"/>
          </a:xfrm>
          <a:prstGeom prst="rect">
            <a:avLst/>
          </a:prstGeom>
          <a:noFill/>
          <a:ln>
            <a:noFill/>
          </a:ln>
        </p:spPr>
        <p:txBody>
          <a:bodyPr anchorCtr="0" anchor="t" bIns="91425" lIns="91425" spcFirstLastPara="1" rIns="91425" wrap="square" tIns="91425"/>
          <a:lstStyle>
            <a:lvl1pPr indent="-323850" lvl="0" marL="457200" marR="0" rtl="0" algn="l">
              <a:lnSpc>
                <a:spcPct val="120000"/>
              </a:lnSpc>
              <a:spcBef>
                <a:spcPts val="750"/>
              </a:spcBef>
              <a:spcAft>
                <a:spcPts val="0"/>
              </a:spcAft>
              <a:buClr>
                <a:schemeClr val="lt1"/>
              </a:buClr>
              <a:buSzPts val="1500"/>
              <a:buFont typeface="Arial"/>
              <a:buChar char="•"/>
              <a:defRPr b="0" i="0" sz="1500" u="none" cap="none" strike="noStrike">
                <a:solidFill>
                  <a:schemeClr val="lt1"/>
                </a:solidFill>
                <a:latin typeface="Rockwell"/>
                <a:ea typeface="Rockwell"/>
                <a:cs typeface="Rockwell"/>
                <a:sym typeface="Rockwell"/>
              </a:defRPr>
            </a:lvl1pPr>
            <a:lvl2pPr indent="-314325" lvl="1" marL="914400" marR="0" rtl="0" algn="l">
              <a:lnSpc>
                <a:spcPct val="120000"/>
              </a:lnSpc>
              <a:spcBef>
                <a:spcPts val="375"/>
              </a:spcBef>
              <a:spcAft>
                <a:spcPts val="0"/>
              </a:spcAft>
              <a:buClr>
                <a:schemeClr val="lt1"/>
              </a:buClr>
              <a:buSzPts val="1350"/>
              <a:buFont typeface="Arial"/>
              <a:buChar char="•"/>
              <a:defRPr b="0" i="0" sz="1350" u="none" cap="none" strike="noStrike">
                <a:solidFill>
                  <a:schemeClr val="lt1"/>
                </a:solidFill>
                <a:latin typeface="Rockwell"/>
                <a:ea typeface="Rockwell"/>
                <a:cs typeface="Rockwell"/>
                <a:sym typeface="Rockwell"/>
              </a:defRPr>
            </a:lvl2pPr>
            <a:lvl3pPr indent="-304800" lvl="2" marL="1371600" marR="0" rtl="0" algn="l">
              <a:lnSpc>
                <a:spcPct val="120000"/>
              </a:lnSpc>
              <a:spcBef>
                <a:spcPts val="375"/>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3pPr>
            <a:lvl4pPr indent="-295275" lvl="3" marL="1828800" marR="0" rtl="0" algn="l">
              <a:lnSpc>
                <a:spcPct val="120000"/>
              </a:lnSpc>
              <a:spcBef>
                <a:spcPts val="375"/>
              </a:spcBef>
              <a:spcAft>
                <a:spcPts val="0"/>
              </a:spcAft>
              <a:buClr>
                <a:schemeClr val="lt1"/>
              </a:buClr>
              <a:buSzPts val="1050"/>
              <a:buFont typeface="Arial"/>
              <a:buChar char="•"/>
              <a:defRPr b="0" i="0" sz="1050" u="none" cap="none" strike="noStrike">
                <a:solidFill>
                  <a:schemeClr val="lt1"/>
                </a:solidFill>
                <a:latin typeface="Rockwell"/>
                <a:ea typeface="Rockwell"/>
                <a:cs typeface="Rockwell"/>
                <a:sym typeface="Rockwell"/>
              </a:defRPr>
            </a:lvl4pPr>
            <a:lvl5pPr indent="-285750" lvl="4" marL="22860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5pPr>
            <a:lvl6pPr indent="-285750" lvl="5" marL="27432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6pPr>
            <a:lvl7pPr indent="-285750" lvl="6" marL="32004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7pPr>
            <a:lvl8pPr indent="-285750" lvl="7" marL="36576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8pPr>
            <a:lvl9pPr indent="-285750" lvl="8" marL="4114800" marR="0" rtl="0" algn="l">
              <a:lnSpc>
                <a:spcPct val="120000"/>
              </a:lnSpc>
              <a:spcBef>
                <a:spcPts val="375"/>
              </a:spcBef>
              <a:spcAft>
                <a:spcPts val="0"/>
              </a:spcAft>
              <a:buClr>
                <a:schemeClr val="lt1"/>
              </a:buClr>
              <a:buSzPts val="900"/>
              <a:buFont typeface="Arial"/>
              <a:buChar char="•"/>
              <a:defRPr b="0" i="0" sz="900" u="none" cap="none" strike="noStrike">
                <a:solidFill>
                  <a:schemeClr val="lt1"/>
                </a:solidFill>
                <a:latin typeface="Rockwell"/>
                <a:ea typeface="Rockwell"/>
                <a:cs typeface="Rockwell"/>
                <a:sym typeface="Rockwell"/>
              </a:defRPr>
            </a:lvl9pPr>
          </a:lstStyle>
          <a:p/>
        </p:txBody>
      </p:sp>
      <p:sp>
        <p:nvSpPr>
          <p:cNvPr id="8" name="Google Shape;8;p1"/>
          <p:cNvSpPr txBox="1"/>
          <p:nvPr>
            <p:ph idx="10" type="dt"/>
          </p:nvPr>
        </p:nvSpPr>
        <p:spPr>
          <a:xfrm>
            <a:off x="5759052" y="4412457"/>
            <a:ext cx="2057400" cy="273844"/>
          </a:xfrm>
          <a:prstGeom prst="rect">
            <a:avLst/>
          </a:prstGeom>
          <a:noFill/>
          <a:ln>
            <a:noFill/>
          </a:ln>
        </p:spPr>
        <p:txBody>
          <a:bodyPr anchorCtr="0" anchor="ctr" bIns="91425" lIns="91425" spcFirstLastPara="1" rIns="91425" wrap="square" tIns="91425"/>
          <a:lstStyle>
            <a:lvl1pPr indent="0" lvl="0" marL="0" marR="0" rtl="0" algn="r">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p1"/>
          <p:cNvSpPr txBox="1"/>
          <p:nvPr>
            <p:ph idx="11" type="ftr"/>
          </p:nvPr>
        </p:nvSpPr>
        <p:spPr>
          <a:xfrm>
            <a:off x="685346" y="4412457"/>
            <a:ext cx="5004649" cy="273844"/>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lt1"/>
              </a:buClr>
              <a:buSzPts val="1400"/>
              <a:buFont typeface="Arial"/>
              <a:buNone/>
              <a:defRPr b="0" i="0" sz="75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 name="Google Shape;10;p1"/>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chemeClr val="dk2"/>
              </a:buClr>
              <a:buFont typeface="Nunito"/>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0"/>
          <p:cNvSpPr txBox="1"/>
          <p:nvPr>
            <p:ph type="ctrTitle"/>
          </p:nvPr>
        </p:nvSpPr>
        <p:spPr>
          <a:xfrm>
            <a:off x="1196452" y="410922"/>
            <a:ext cx="6751200" cy="17907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Bookman Old Style"/>
              <a:buNone/>
            </a:pPr>
            <a:r>
              <a:rPr b="1" i="0" lang="en" sz="3600" u="none" cap="none" strike="noStrike">
                <a:solidFill>
                  <a:schemeClr val="lt1"/>
                </a:solidFill>
                <a:latin typeface="Bookman Old Style"/>
                <a:ea typeface="Bookman Old Style"/>
                <a:cs typeface="Bookman Old Style"/>
                <a:sym typeface="Bookman Old Style"/>
              </a:rPr>
              <a:t>THE LOGIC OF INDUCTION</a:t>
            </a:r>
            <a:endParaRPr b="1" i="0" sz="3600" u="none" cap="none" strike="noStrike">
              <a:solidFill>
                <a:schemeClr val="lt1"/>
              </a:solidFill>
              <a:latin typeface="Bookman Old Style"/>
              <a:ea typeface="Bookman Old Style"/>
              <a:cs typeface="Bookman Old Style"/>
              <a:sym typeface="Bookman Old Style"/>
            </a:endParaRPr>
          </a:p>
        </p:txBody>
      </p:sp>
      <p:pic>
        <p:nvPicPr>
          <p:cNvPr id="142" name="Google Shape;142;p20"/>
          <p:cNvPicPr preferRelativeResize="0"/>
          <p:nvPr/>
        </p:nvPicPr>
        <p:blipFill>
          <a:blip r:embed="rId3">
            <a:alphaModFix/>
          </a:blip>
          <a:stretch>
            <a:fillRect/>
          </a:stretch>
        </p:blipFill>
        <p:spPr>
          <a:xfrm>
            <a:off x="2610650" y="2353997"/>
            <a:ext cx="3922712" cy="22062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1"/>
          <p:cNvSpPr txBox="1"/>
          <p:nvPr/>
        </p:nvSpPr>
        <p:spPr>
          <a:xfrm>
            <a:off x="401282" y="457650"/>
            <a:ext cx="8546817"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82C8FA"/>
              </a:buClr>
              <a:buFont typeface="Arial"/>
              <a:buNone/>
            </a:pPr>
            <a:r>
              <a:rPr b="1" i="0" lang="en" sz="1800" u="none" cap="none" strike="noStrike">
                <a:solidFill>
                  <a:srgbClr val="82C8FA"/>
                </a:solidFill>
                <a:latin typeface="Arial"/>
                <a:ea typeface="Arial"/>
                <a:cs typeface="Arial"/>
                <a:sym typeface="Arial"/>
              </a:rPr>
              <a:t>Characteristics of an Inductive Argument: </a:t>
            </a:r>
            <a:endParaRPr/>
          </a:p>
          <a:p>
            <a:pPr indent="0" lvl="0" marL="0" marR="0" rtl="0" algn="l">
              <a:lnSpc>
                <a:spcPct val="100000"/>
              </a:lnSpc>
              <a:spcBef>
                <a:spcPts val="0"/>
              </a:spcBef>
              <a:spcAft>
                <a:spcPts val="0"/>
              </a:spcAft>
              <a:buClr>
                <a:srgbClr val="000000"/>
              </a:buClr>
              <a:buFont typeface="Arial"/>
              <a:buNone/>
            </a:pPr>
            <a:r>
              <a:t/>
            </a:r>
            <a:endParaRPr b="1" i="0" sz="1800" u="none" cap="none" strike="noStrike">
              <a:solidFill>
                <a:srgbClr val="980000"/>
              </a:solidFill>
              <a:latin typeface="Arial"/>
              <a:ea typeface="Arial"/>
              <a:cs typeface="Arial"/>
              <a:sym typeface="Arial"/>
            </a:endParaRPr>
          </a:p>
          <a:p>
            <a:pPr indent="-254000" lvl="0" marL="457200" marR="0" rtl="0" algn="l">
              <a:lnSpc>
                <a:spcPct val="100000"/>
              </a:lnSpc>
              <a:spcBef>
                <a:spcPts val="0"/>
              </a:spcBef>
              <a:spcAft>
                <a:spcPts val="0"/>
              </a:spcAft>
              <a:buClr>
                <a:srgbClr val="36937C"/>
              </a:buClr>
              <a:buSzPts val="1800"/>
              <a:buFont typeface="Arial"/>
              <a:buAutoNum type="arabicParenR"/>
            </a:pPr>
            <a:r>
              <a:rPr b="0" i="0" lang="en" sz="1800" u="none" cap="none" strike="noStrike">
                <a:solidFill>
                  <a:srgbClr val="36937C"/>
                </a:solidFill>
                <a:latin typeface="Arial"/>
                <a:ea typeface="Arial"/>
                <a:cs typeface="Arial"/>
                <a:sym typeface="Arial"/>
              </a:rPr>
              <a:t>The conclusion is not contained in the premises (cannot be educed); hence, must be estimated (or inferred). </a:t>
            </a:r>
            <a:endParaRPr sz="1800"/>
          </a:p>
          <a:p>
            <a:pPr indent="-254000" lvl="0" marL="457200" marR="0" rtl="0" algn="l">
              <a:lnSpc>
                <a:spcPct val="100000"/>
              </a:lnSpc>
              <a:spcBef>
                <a:spcPts val="0"/>
              </a:spcBef>
              <a:spcAft>
                <a:spcPts val="0"/>
              </a:spcAft>
              <a:buClr>
                <a:srgbClr val="D9D9D9"/>
              </a:buClr>
              <a:buSzPts val="1800"/>
              <a:buFont typeface="Arial"/>
              <a:buAutoNum type="arabicParenR"/>
            </a:pPr>
            <a:r>
              <a:rPr b="0" i="0" lang="en" sz="1800" u="none" cap="none" strike="noStrike">
                <a:solidFill>
                  <a:schemeClr val="lt1"/>
                </a:solidFill>
                <a:latin typeface="Arial"/>
                <a:ea typeface="Arial"/>
                <a:cs typeface="Arial"/>
                <a:sym typeface="Arial"/>
              </a:rPr>
              <a:t>Conclusion is underdetermined</a:t>
            </a:r>
            <a:r>
              <a:rPr b="0" i="0" lang="en" sz="1800" u="none" cap="none" strike="noStrike">
                <a:solidFill>
                  <a:srgbClr val="36937C"/>
                </a:solidFill>
                <a:latin typeface="Arial"/>
                <a:ea typeface="Arial"/>
                <a:cs typeface="Arial"/>
                <a:sym typeface="Arial"/>
              </a:rPr>
              <a:t>. </a:t>
            </a:r>
            <a:endParaRPr sz="1800"/>
          </a:p>
          <a:p>
            <a:pPr indent="-254000" lvl="0" marL="457200" marR="0" rtl="0" algn="l">
              <a:lnSpc>
                <a:spcPct val="100000"/>
              </a:lnSpc>
              <a:spcBef>
                <a:spcPts val="0"/>
              </a:spcBef>
              <a:spcAft>
                <a:spcPts val="0"/>
              </a:spcAft>
              <a:buClr>
                <a:srgbClr val="36937C"/>
              </a:buClr>
              <a:buSzPts val="1800"/>
              <a:buFont typeface="Arial"/>
              <a:buAutoNum type="arabicParenR"/>
            </a:pPr>
            <a:r>
              <a:rPr b="0" i="0" lang="en" sz="1800" u="none" cap="none" strike="noStrike">
                <a:solidFill>
                  <a:srgbClr val="36937C"/>
                </a:solidFill>
                <a:latin typeface="Arial"/>
                <a:ea typeface="Arial"/>
                <a:cs typeface="Arial"/>
                <a:sym typeface="Arial"/>
              </a:rPr>
              <a:t>All induction is estimation or inference. </a:t>
            </a:r>
            <a:endParaRPr sz="1800"/>
          </a:p>
          <a:p>
            <a:pPr indent="-254000" lvl="0" marL="457200" marR="0" rtl="0" algn="l">
              <a:lnSpc>
                <a:spcPct val="100000"/>
              </a:lnSpc>
              <a:spcBef>
                <a:spcPts val="0"/>
              </a:spcBef>
              <a:spcAft>
                <a:spcPts val="0"/>
              </a:spcAft>
              <a:buClr>
                <a:srgbClr val="36937C"/>
              </a:buClr>
              <a:buSzPts val="1800"/>
              <a:buFont typeface="Arial"/>
              <a:buAutoNum type="arabicParenR"/>
            </a:pPr>
            <a:r>
              <a:rPr b="0" i="0" lang="en" sz="1800" u="none" cap="none" strike="noStrike">
                <a:solidFill>
                  <a:srgbClr val="36937C"/>
                </a:solidFill>
                <a:latin typeface="Arial"/>
                <a:ea typeface="Arial"/>
                <a:cs typeface="Arial"/>
                <a:sym typeface="Arial"/>
              </a:rPr>
              <a:t>We aim to achieve not certainty but reasonable plausibility or probability or both.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2"/>
          <p:cNvSpPr txBox="1"/>
          <p:nvPr/>
        </p:nvSpPr>
        <p:spPr>
          <a:xfrm>
            <a:off x="230244" y="403025"/>
            <a:ext cx="8348011"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4ADF8"/>
              </a:buClr>
              <a:buFont typeface="Arial"/>
              <a:buNone/>
            </a:pPr>
            <a:r>
              <a:rPr b="0" i="0" lang="en" sz="1400" u="none" cap="none" strike="noStrike">
                <a:solidFill>
                  <a:srgbClr val="44ADF8"/>
                </a:solidFill>
                <a:latin typeface="Arial"/>
                <a:ea typeface="Arial"/>
                <a:cs typeface="Arial"/>
                <a:sym typeface="Arial"/>
              </a:rPr>
              <a:t>Reasons for the underdetermination of the conclusion: </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228600" lvl="0" marL="457200" marR="0" rtl="0" algn="l">
              <a:lnSpc>
                <a:spcPct val="100000"/>
              </a:lnSpc>
              <a:spcBef>
                <a:spcPts val="0"/>
              </a:spcBef>
              <a:spcAft>
                <a:spcPts val="0"/>
              </a:spcAft>
              <a:buClr>
                <a:srgbClr val="44ADF8"/>
              </a:buClr>
              <a:buSzPts val="1400"/>
              <a:buFont typeface="Arial"/>
              <a:buAutoNum type="arabicPeriod"/>
            </a:pPr>
            <a:r>
              <a:rPr b="0" i="0" lang="en" sz="1400" u="none" cap="none" strike="noStrike">
                <a:solidFill>
                  <a:srgbClr val="44ADF8"/>
                </a:solidFill>
                <a:latin typeface="Arial"/>
                <a:ea typeface="Arial"/>
                <a:cs typeface="Arial"/>
                <a:sym typeface="Arial"/>
              </a:rPr>
              <a:t>a number of enthymematic premises are possible which also explain or make sense out of the data. Note that a number of alternative enthymematic premises can explain the data (the facts in evidence, the </a:t>
            </a:r>
            <a:r>
              <a:rPr lang="en">
                <a:solidFill>
                  <a:srgbClr val="44ADF8"/>
                </a:solidFill>
              </a:rPr>
              <a:t>consequent</a:t>
            </a:r>
            <a:r>
              <a:rPr b="0" i="0" lang="en" sz="1400" u="none" cap="none" strike="noStrike">
                <a:solidFill>
                  <a:srgbClr val="44ADF8"/>
                </a:solidFill>
                <a:latin typeface="Arial"/>
                <a:ea typeface="Arial"/>
                <a:cs typeface="Arial"/>
                <a:sym typeface="Arial"/>
              </a:rPr>
              <a:t>). The antecedents are hypotheses formulated as conditionals: </a:t>
            </a:r>
            <a:r>
              <a:rPr b="0" i="0" lang="en" sz="1400" u="none" cap="none" strike="noStrike">
                <a:solidFill>
                  <a:srgbClr val="F3F3F3"/>
                </a:solidFill>
                <a:latin typeface="Arial"/>
                <a:ea typeface="Arial"/>
                <a:cs typeface="Arial"/>
                <a:sym typeface="Arial"/>
              </a:rPr>
              <a:t>I.e.,</a:t>
            </a:r>
            <a:endParaRPr b="0" i="0" sz="1400" u="none" cap="none" strike="noStrike">
              <a:solidFill>
                <a:srgbClr val="F3F3F3"/>
              </a:solidFill>
              <a:latin typeface="Arial"/>
              <a:ea typeface="Arial"/>
              <a:cs typeface="Arial"/>
              <a:sym typeface="Arial"/>
            </a:endParaRPr>
          </a:p>
          <a:p>
            <a:pPr indent="0" lvl="0" marL="22860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228600" lvl="1" marL="914400" marR="0" rtl="0" algn="l">
              <a:lnSpc>
                <a:spcPct val="100000"/>
              </a:lnSpc>
              <a:spcBef>
                <a:spcPts val="0"/>
              </a:spcBef>
              <a:spcAft>
                <a:spcPts val="0"/>
              </a:spcAft>
              <a:buClr>
                <a:schemeClr val="lt1"/>
              </a:buClr>
              <a:buSzPts val="1400"/>
              <a:buFont typeface="Arial"/>
              <a:buAutoNum type="alphaLcParenR"/>
            </a:pPr>
            <a:r>
              <a:rPr b="0" i="0" lang="en" sz="1400" u="none" cap="none" strike="noStrike">
                <a:solidFill>
                  <a:schemeClr val="lt1"/>
                </a:solidFill>
                <a:latin typeface="Arial"/>
                <a:ea typeface="Arial"/>
                <a:cs typeface="Arial"/>
                <a:sym typeface="Arial"/>
              </a:rPr>
              <a:t>H</a:t>
            </a:r>
            <a:r>
              <a:rPr b="0" baseline="-25000" i="0" lang="en" sz="1400" u="none" cap="none" strike="noStrike">
                <a:solidFill>
                  <a:schemeClr val="lt1"/>
                </a:solidFill>
                <a:latin typeface="Arial"/>
                <a:ea typeface="Arial"/>
                <a:cs typeface="Arial"/>
                <a:sym typeface="Arial"/>
              </a:rPr>
              <a:t>1</a:t>
            </a:r>
            <a:r>
              <a:rPr b="0" i="0" lang="en" sz="1400" u="none" cap="none" strike="noStrike">
                <a:solidFill>
                  <a:schemeClr val="lt1"/>
                </a:solidFill>
                <a:latin typeface="Arial"/>
                <a:ea typeface="Arial"/>
                <a:cs typeface="Arial"/>
                <a:sym typeface="Arial"/>
              </a:rPr>
              <a:t> = “If x is sick, then x will sign out early” (it is typical that those who are sick sign out early)</a:t>
            </a:r>
            <a:endParaRPr/>
          </a:p>
          <a:p>
            <a:pPr indent="-228600" lvl="1" marL="914400" marR="0" rtl="0" algn="l">
              <a:lnSpc>
                <a:spcPct val="100000"/>
              </a:lnSpc>
              <a:spcBef>
                <a:spcPts val="0"/>
              </a:spcBef>
              <a:spcAft>
                <a:spcPts val="0"/>
              </a:spcAft>
              <a:buClr>
                <a:schemeClr val="lt1"/>
              </a:buClr>
              <a:buSzPts val="1400"/>
              <a:buFont typeface="Arial"/>
              <a:buAutoNum type="alphaLcParenR"/>
            </a:pPr>
            <a:r>
              <a:rPr b="0" i="0" lang="en" sz="1400" u="none" cap="none" strike="noStrike">
                <a:solidFill>
                  <a:schemeClr val="lt1"/>
                </a:solidFill>
                <a:latin typeface="Arial"/>
                <a:ea typeface="Arial"/>
                <a:cs typeface="Arial"/>
                <a:sym typeface="Arial"/>
              </a:rPr>
              <a:t>H</a:t>
            </a:r>
            <a:r>
              <a:rPr b="0" baseline="-25000" i="0" lang="en" sz="1400" u="none" cap="none" strike="noStrike">
                <a:solidFill>
                  <a:schemeClr val="lt1"/>
                </a:solidFill>
                <a:latin typeface="Arial"/>
                <a:ea typeface="Arial"/>
                <a:cs typeface="Arial"/>
                <a:sym typeface="Arial"/>
              </a:rPr>
              <a:t>2</a:t>
            </a:r>
            <a:r>
              <a:rPr b="0" i="0" lang="en" sz="1400" u="none" cap="none" strike="noStrike">
                <a:solidFill>
                  <a:schemeClr val="lt1"/>
                </a:solidFill>
                <a:latin typeface="Arial"/>
                <a:ea typeface="Arial"/>
                <a:cs typeface="Arial"/>
                <a:sym typeface="Arial"/>
              </a:rPr>
              <a:t> = “If x has an appointment, then x will sign out early” (it is typical that students sign out as a result of an appointment)</a:t>
            </a:r>
            <a:endParaRPr/>
          </a:p>
          <a:p>
            <a:pPr indent="-228600" lvl="1" marL="914400" marR="0" rtl="0" algn="l">
              <a:lnSpc>
                <a:spcPct val="100000"/>
              </a:lnSpc>
              <a:spcBef>
                <a:spcPts val="0"/>
              </a:spcBef>
              <a:spcAft>
                <a:spcPts val="0"/>
              </a:spcAft>
              <a:buClr>
                <a:schemeClr val="lt1"/>
              </a:buClr>
              <a:buSzPts val="1400"/>
              <a:buFont typeface="Arial"/>
              <a:buAutoNum type="alphaLcParenR"/>
            </a:pPr>
            <a:r>
              <a:rPr b="0" i="0" lang="en" sz="1400" u="none" cap="none" strike="noStrike">
                <a:solidFill>
                  <a:schemeClr val="lt1"/>
                </a:solidFill>
                <a:latin typeface="Arial"/>
                <a:ea typeface="Arial"/>
                <a:cs typeface="Arial"/>
                <a:sym typeface="Arial"/>
              </a:rPr>
              <a:t>H</a:t>
            </a:r>
            <a:r>
              <a:rPr b="0" baseline="-25000" i="0" lang="en" sz="1400" u="none" cap="none" strike="noStrike">
                <a:solidFill>
                  <a:schemeClr val="lt1"/>
                </a:solidFill>
                <a:latin typeface="Arial"/>
                <a:ea typeface="Arial"/>
                <a:cs typeface="Arial"/>
                <a:sym typeface="Arial"/>
              </a:rPr>
              <a:t>3</a:t>
            </a:r>
            <a:r>
              <a:rPr b="0" i="0" lang="en" sz="1400" u="none" cap="none" strike="noStrike">
                <a:solidFill>
                  <a:schemeClr val="lt1"/>
                </a:solidFill>
                <a:latin typeface="Arial"/>
                <a:ea typeface="Arial"/>
                <a:cs typeface="Arial"/>
                <a:sym typeface="Arial"/>
              </a:rPr>
              <a:t> = “If a relative of x has just died, then x will sign out early”</a:t>
            </a:r>
            <a:r>
              <a:rPr lang="en">
                <a:solidFill>
                  <a:schemeClr val="lt1"/>
                </a:solidFill>
              </a:rPr>
              <a:t> (sometimes students sign out because they just got news of a death in the family).</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22"/>
          <p:cNvSpPr txBox="1"/>
          <p:nvPr/>
        </p:nvSpPr>
        <p:spPr>
          <a:xfrm>
            <a:off x="519695" y="3631286"/>
            <a:ext cx="8058560" cy="116955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1400" u="none" cap="none" strike="noStrike">
                <a:solidFill>
                  <a:schemeClr val="lt1"/>
                </a:solidFill>
                <a:latin typeface="Arial"/>
                <a:ea typeface="Arial"/>
                <a:cs typeface="Arial"/>
                <a:sym typeface="Arial"/>
              </a:rPr>
              <a:t>K = background knowledge, data, information. The more data we have, the better able we are to zero in on the premise that has the greater plausibility.  Included in K is enthymematic data.</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400" u="none" cap="none" strike="noStrike">
                <a:solidFill>
                  <a:schemeClr val="lt1"/>
                </a:solidFill>
                <a:latin typeface="Arial"/>
                <a:ea typeface="Arial"/>
                <a:cs typeface="Arial"/>
                <a:sym typeface="Arial"/>
              </a:rPr>
              <a:t>i.e., he looked upset, left rather quickly, showed no signs of illness early in the day, his grandfather has been in the hospital for a few weeks now, etc.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23"/>
          <p:cNvSpPr txBox="1"/>
          <p:nvPr/>
        </p:nvSpPr>
        <p:spPr>
          <a:xfrm>
            <a:off x="262271" y="1281293"/>
            <a:ext cx="83118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4ADF8"/>
              </a:buClr>
              <a:buFont typeface="Arial"/>
              <a:buNone/>
            </a:pPr>
            <a:r>
              <a:rPr b="0" i="0" lang="en" sz="1400" u="none" cap="none" strike="noStrike">
                <a:solidFill>
                  <a:srgbClr val="44ADF8"/>
                </a:solidFill>
                <a:latin typeface="Arial"/>
                <a:ea typeface="Arial"/>
                <a:cs typeface="Arial"/>
                <a:sym typeface="Arial"/>
              </a:rPr>
              <a:t>2. Another reason for the underdetermination of a conclusion is that the major premise </a:t>
            </a:r>
            <a:r>
              <a:rPr b="0" i="0" lang="en" sz="1400" u="none" cap="none" strike="noStrike">
                <a:solidFill>
                  <a:srgbClr val="EFEFEF"/>
                </a:solidFill>
                <a:latin typeface="Arial"/>
                <a:ea typeface="Arial"/>
                <a:cs typeface="Arial"/>
                <a:sym typeface="Arial"/>
              </a:rPr>
              <a:t>(the enthymematic premise)</a:t>
            </a:r>
            <a:r>
              <a:rPr b="0" i="0" lang="en" sz="1400" u="none" cap="none" strike="noStrike">
                <a:solidFill>
                  <a:srgbClr val="44ADF8"/>
                </a:solidFill>
                <a:latin typeface="Arial"/>
                <a:ea typeface="Arial"/>
                <a:cs typeface="Arial"/>
                <a:sym typeface="Arial"/>
              </a:rPr>
              <a:t> asserts a thesis that is not always the case or necessarily the case (universal), but typically the case, for the most part, usually, etc.  (p ⊨ q</a:t>
            </a:r>
            <a:r>
              <a:rPr lang="en">
                <a:solidFill>
                  <a:srgbClr val="44ADF8"/>
                </a:solidFill>
              </a:rPr>
              <a:t>) p implies q not strictly, but usually or typically.</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44ADF8"/>
              </a:buClr>
              <a:buFont typeface="Arial"/>
              <a:buNone/>
            </a:pPr>
            <a:r>
              <a:rPr b="0" i="0" lang="en" sz="1400" u="none" cap="none" strike="noStrike">
                <a:solidFill>
                  <a:srgbClr val="44ADF8"/>
                </a:solidFill>
                <a:latin typeface="Arial"/>
                <a:ea typeface="Arial"/>
                <a:cs typeface="Arial"/>
                <a:sym typeface="Arial"/>
              </a:rPr>
              <a:t>For example, </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400" u="none" cap="none" strike="noStrike">
                <a:solidFill>
                  <a:schemeClr val="lt1"/>
                </a:solidFill>
                <a:latin typeface="Arial"/>
                <a:ea typeface="Arial"/>
                <a:cs typeface="Arial"/>
                <a:sym typeface="Arial"/>
              </a:rPr>
              <a:t>For the most part, McGivney students are brown. </a:t>
            </a:r>
            <a:endParaRPr/>
          </a:p>
          <a:p>
            <a:pPr indent="0" lvl="0" marL="0" marR="0" rtl="0" algn="l">
              <a:lnSpc>
                <a:spcPct val="100000"/>
              </a:lnSpc>
              <a:spcBef>
                <a:spcPts val="0"/>
              </a:spcBef>
              <a:spcAft>
                <a:spcPts val="0"/>
              </a:spcAft>
              <a:buClr>
                <a:schemeClr val="lt1"/>
              </a:buClr>
              <a:buFont typeface="Arial"/>
              <a:buNone/>
            </a:pPr>
            <a:r>
              <a:rPr b="0" i="0" lang="en" sz="1400" u="none" cap="none" strike="noStrike">
                <a:solidFill>
                  <a:schemeClr val="lt1"/>
                </a:solidFill>
                <a:latin typeface="Arial"/>
                <a:ea typeface="Arial"/>
                <a:cs typeface="Arial"/>
                <a:sym typeface="Arial"/>
              </a:rPr>
              <a:t>It is typical that if a student has his head down on the desk, he is tired (didn’t get enough sleep).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94D8C7"/>
              </a:buClr>
              <a:buFont typeface="Arial"/>
              <a:buNone/>
            </a:pPr>
            <a:r>
              <a:rPr b="0" i="0" lang="en" sz="1400" u="none" cap="none" strike="noStrike">
                <a:solidFill>
                  <a:srgbClr val="94D8C7"/>
                </a:solidFill>
                <a:latin typeface="Arial"/>
                <a:ea typeface="Arial"/>
                <a:cs typeface="Arial"/>
                <a:sym typeface="Arial"/>
              </a:rPr>
              <a:t>From a deductive point of view, an induction is </a:t>
            </a:r>
            <a:r>
              <a:rPr b="1" i="0" lang="en" sz="1400" u="none" cap="none" strike="noStrike">
                <a:solidFill>
                  <a:schemeClr val="lt1"/>
                </a:solidFill>
                <a:latin typeface="Arial"/>
                <a:ea typeface="Arial"/>
                <a:cs typeface="Arial"/>
                <a:sym typeface="Arial"/>
              </a:rPr>
              <a:t>invalid</a:t>
            </a:r>
            <a:r>
              <a:rPr b="0" i="0" lang="en" sz="1400" u="none" cap="none" strike="noStrike">
                <a:solidFill>
                  <a:srgbClr val="94D8C7"/>
                </a:solidFill>
                <a:latin typeface="Arial"/>
                <a:ea typeface="Arial"/>
                <a:cs typeface="Arial"/>
                <a:sym typeface="Arial"/>
              </a:rPr>
              <a:t>, which means the conclusion is not determined, or certain (not necessarily the case). But human knowing does not always afford us the luxury of deduction; for we have to begin with the facts in evidence and then proceed to account for those facts (as we do in history, or in science). This is an inductive process, and the argument is characterized by a degree of uncertainty. Our goal is to narrow that gap or degree of uncertainty as much as possible.</a:t>
            </a:r>
            <a:endParaRPr b="0" i="0" sz="1400" u="none" cap="none" strike="noStrike">
              <a:solidFill>
                <a:srgbClr val="94D8C7"/>
              </a:solidFill>
              <a:latin typeface="Arial"/>
              <a:ea typeface="Arial"/>
              <a:cs typeface="Arial"/>
              <a:sym typeface="Aria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rPr lang="en">
                <a:solidFill>
                  <a:srgbClr val="94D8C7"/>
                </a:solidFill>
              </a:rPr>
              <a:t>An inductive argument is a failed deduction. A good inductive argument aspires to be as deductive as possible, and this is accomplished through the insertion of enthymematic premises.</a:t>
            </a:r>
            <a:br>
              <a:rPr b="0" i="0" lang="en" sz="1400" u="none" cap="none" strike="noStrike">
                <a:solidFill>
                  <a:srgbClr val="94D8C7"/>
                </a:solidFill>
                <a:latin typeface="Arial"/>
                <a:ea typeface="Arial"/>
                <a:cs typeface="Arial"/>
                <a:sym typeface="Arial"/>
              </a:rPr>
            </a:br>
            <a:br>
              <a:rPr b="0" i="0" lang="en" sz="1400" u="none" cap="none" strike="noStrike">
                <a:solidFill>
                  <a:srgbClr val="94D8C7"/>
                </a:solidFill>
                <a:latin typeface="Arial"/>
                <a:ea typeface="Arial"/>
                <a:cs typeface="Arial"/>
                <a:sym typeface="Arial"/>
              </a:rPr>
            </a:b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685347" y="457200"/>
            <a:ext cx="7765321" cy="99474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Font typeface="Bookman Old Style"/>
              <a:buNone/>
            </a:pPr>
            <a:r>
              <a:rPr b="1" i="0" lang="en" sz="2550" u="none" cap="none" strike="noStrike">
                <a:solidFill>
                  <a:schemeClr val="lt1"/>
                </a:solidFill>
                <a:latin typeface="Bookman Old Style"/>
                <a:ea typeface="Bookman Old Style"/>
                <a:cs typeface="Bookman Old Style"/>
                <a:sym typeface="Bookman Old Style"/>
              </a:rPr>
              <a:t>FAMILIES OF INDUCTIVE ARGUMENTS.</a:t>
            </a:r>
            <a:endParaRPr/>
          </a:p>
        </p:txBody>
      </p:sp>
      <p:sp>
        <p:nvSpPr>
          <p:cNvPr id="164" name="Google Shape;164;p24"/>
          <p:cNvSpPr txBox="1"/>
          <p:nvPr/>
        </p:nvSpPr>
        <p:spPr>
          <a:xfrm>
            <a:off x="552587" y="1835378"/>
            <a:ext cx="4848294" cy="954107"/>
          </a:xfrm>
          <a:prstGeom prst="rect">
            <a:avLst/>
          </a:prstGeom>
          <a:noFill/>
          <a:ln>
            <a:noFill/>
          </a:ln>
        </p:spPr>
        <p:txBody>
          <a:bodyPr anchorCtr="0" anchor="t" bIns="45700" lIns="91425" spcFirstLastPara="1" rIns="91425" wrap="square" tIns="45700">
            <a:noAutofit/>
          </a:bodyPr>
          <a:lstStyle/>
          <a:p>
            <a:pPr indent="-406400" lvl="0" marL="342900" marR="0" rtl="0" algn="l">
              <a:lnSpc>
                <a:spcPct val="100000"/>
              </a:lnSpc>
              <a:spcBef>
                <a:spcPts val="0"/>
              </a:spcBef>
              <a:spcAft>
                <a:spcPts val="0"/>
              </a:spcAft>
              <a:buClr>
                <a:srgbClr val="44ADF8"/>
              </a:buClr>
              <a:buSzPts val="2400"/>
              <a:buFont typeface="Arial"/>
              <a:buAutoNum type="arabicParenR"/>
            </a:pPr>
            <a:r>
              <a:rPr b="0" i="0" lang="en" sz="2400" u="none" cap="none" strike="noStrike">
                <a:solidFill>
                  <a:srgbClr val="44ADF8"/>
                </a:solidFill>
                <a:latin typeface="Arial"/>
                <a:ea typeface="Arial"/>
                <a:cs typeface="Arial"/>
                <a:sym typeface="Arial"/>
              </a:rPr>
              <a:t>Induction by Enumeration</a:t>
            </a:r>
            <a:endParaRPr sz="2400"/>
          </a:p>
          <a:p>
            <a:pPr indent="-406400" lvl="0" marL="342900" marR="0" rtl="0" algn="l">
              <a:lnSpc>
                <a:spcPct val="100000"/>
              </a:lnSpc>
              <a:spcBef>
                <a:spcPts val="0"/>
              </a:spcBef>
              <a:spcAft>
                <a:spcPts val="0"/>
              </a:spcAft>
              <a:buClr>
                <a:srgbClr val="44ADF8"/>
              </a:buClr>
              <a:buSzPts val="2400"/>
              <a:buFont typeface="Arial"/>
              <a:buAutoNum type="arabicParenR"/>
            </a:pPr>
            <a:r>
              <a:rPr b="0" i="0" lang="en" sz="2400" u="none" cap="none" strike="noStrike">
                <a:solidFill>
                  <a:srgbClr val="44ADF8"/>
                </a:solidFill>
                <a:latin typeface="Arial"/>
                <a:ea typeface="Arial"/>
                <a:cs typeface="Arial"/>
                <a:sym typeface="Arial"/>
              </a:rPr>
              <a:t>Statistical Argument</a:t>
            </a:r>
            <a:endParaRPr sz="2400"/>
          </a:p>
          <a:p>
            <a:pPr indent="-406400" lvl="0" marL="342900" marR="0" rtl="0" algn="l">
              <a:lnSpc>
                <a:spcPct val="100000"/>
              </a:lnSpc>
              <a:spcBef>
                <a:spcPts val="0"/>
              </a:spcBef>
              <a:spcAft>
                <a:spcPts val="0"/>
              </a:spcAft>
              <a:buClr>
                <a:srgbClr val="44ADF8"/>
              </a:buClr>
              <a:buSzPts val="2400"/>
              <a:buFont typeface="Arial"/>
              <a:buAutoNum type="arabicParenR"/>
            </a:pPr>
            <a:r>
              <a:rPr b="0" i="0" lang="en" sz="2400" u="none" cap="none" strike="noStrike">
                <a:solidFill>
                  <a:srgbClr val="44ADF8"/>
                </a:solidFill>
                <a:latin typeface="Arial"/>
                <a:ea typeface="Arial"/>
                <a:cs typeface="Arial"/>
                <a:sym typeface="Arial"/>
              </a:rPr>
              <a:t>Modified Induction by Enumeration</a:t>
            </a:r>
            <a:endParaRPr sz="2400"/>
          </a:p>
          <a:p>
            <a:pPr indent="-406400" lvl="0" marL="342900" marR="0" rtl="0" algn="l">
              <a:lnSpc>
                <a:spcPct val="100000"/>
              </a:lnSpc>
              <a:spcBef>
                <a:spcPts val="0"/>
              </a:spcBef>
              <a:spcAft>
                <a:spcPts val="0"/>
              </a:spcAft>
              <a:buClr>
                <a:srgbClr val="44ADF8"/>
              </a:buClr>
              <a:buSzPts val="2400"/>
              <a:buFont typeface="Arial"/>
              <a:buAutoNum type="arabicParenR"/>
            </a:pPr>
            <a:r>
              <a:rPr b="0" i="0" lang="en" sz="2400" u="none" cap="none" strike="noStrike">
                <a:solidFill>
                  <a:srgbClr val="44ADF8"/>
                </a:solidFill>
                <a:latin typeface="Arial"/>
                <a:ea typeface="Arial"/>
                <a:cs typeface="Arial"/>
                <a:sym typeface="Arial"/>
              </a:rPr>
              <a:t>Analogical Induction</a:t>
            </a:r>
            <a:endParaRPr b="0" i="0" sz="2400" u="none" cap="none" strike="noStrike">
              <a:solidFill>
                <a:srgbClr val="44ADF8"/>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25"/>
          <p:cNvSpPr txBox="1"/>
          <p:nvPr>
            <p:ph type="title"/>
          </p:nvPr>
        </p:nvSpPr>
        <p:spPr>
          <a:xfrm>
            <a:off x="685347" y="457200"/>
            <a:ext cx="7765321" cy="994741"/>
          </a:xfrm>
          <a:prstGeom prst="rect">
            <a:avLst/>
          </a:prstGeom>
          <a:noFill/>
          <a:ln>
            <a:noFill/>
          </a:ln>
        </p:spPr>
        <p:txBody>
          <a:bodyPr anchorCtr="0" anchor="ctr" bIns="45700" lIns="91425" spcFirstLastPara="1" rIns="91425" wrap="square" tIns="45700">
            <a:noAutofit/>
          </a:bodyPr>
          <a:lstStyle/>
          <a:p>
            <a:pPr indent="-390525" lvl="0" marL="457200" marR="0" rtl="0" algn="ctr">
              <a:lnSpc>
                <a:spcPct val="90000"/>
              </a:lnSpc>
              <a:spcBef>
                <a:spcPts val="0"/>
              </a:spcBef>
              <a:spcAft>
                <a:spcPts val="0"/>
              </a:spcAft>
              <a:buClr>
                <a:schemeClr val="lt1"/>
              </a:buClr>
              <a:buSzPts val="2550"/>
              <a:buFont typeface="Bookman Old Style"/>
              <a:buAutoNum type="arabicPeriod"/>
            </a:pPr>
            <a:r>
              <a:rPr b="1" i="0" lang="en" sz="2550" u="none" cap="none" strike="noStrike">
                <a:solidFill>
                  <a:schemeClr val="lt1"/>
                </a:solidFill>
                <a:latin typeface="Bookman Old Style"/>
                <a:ea typeface="Bookman Old Style"/>
                <a:cs typeface="Bookman Old Style"/>
                <a:sym typeface="Bookman Old Style"/>
              </a:rPr>
              <a:t>INDUCTION BY ENUMERATION</a:t>
            </a:r>
            <a:endParaRPr b="1" i="0" sz="2550" u="none" cap="none" strike="noStrike">
              <a:solidFill>
                <a:schemeClr val="lt1"/>
              </a:solidFill>
              <a:latin typeface="Bookman Old Style"/>
              <a:ea typeface="Bookman Old Style"/>
              <a:cs typeface="Bookman Old Style"/>
              <a:sym typeface="Bookman Old Style"/>
            </a:endParaRPr>
          </a:p>
        </p:txBody>
      </p:sp>
      <p:sp>
        <p:nvSpPr>
          <p:cNvPr id="170" name="Google Shape;170;p25"/>
          <p:cNvSpPr/>
          <p:nvPr/>
        </p:nvSpPr>
        <p:spPr>
          <a:xfrm>
            <a:off x="378726" y="1919200"/>
            <a:ext cx="78801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44ADF8"/>
              </a:buClr>
              <a:buFont typeface="Arial"/>
              <a:buNone/>
            </a:pPr>
            <a:r>
              <a:rPr b="0" i="0" lang="en" sz="2400" u="none" cap="none" strike="noStrike">
                <a:solidFill>
                  <a:srgbClr val="44ADF8"/>
                </a:solidFill>
                <a:latin typeface="Arial"/>
                <a:ea typeface="Arial"/>
                <a:cs typeface="Arial"/>
                <a:sym typeface="Arial"/>
              </a:rPr>
              <a:t>20% of sampled McGivney students are Indian</a:t>
            </a:r>
            <a:endParaRPr sz="2400"/>
          </a:p>
          <a:p>
            <a:pPr indent="0" lvl="0" marL="0" marR="0" rtl="0" algn="l">
              <a:lnSpc>
                <a:spcPct val="100000"/>
              </a:lnSpc>
              <a:spcBef>
                <a:spcPts val="0"/>
              </a:spcBef>
              <a:spcAft>
                <a:spcPts val="0"/>
              </a:spcAft>
              <a:buClr>
                <a:srgbClr val="44ADF8"/>
              </a:buClr>
              <a:buFont typeface="Arial"/>
              <a:buNone/>
            </a:pPr>
            <a:r>
              <a:rPr b="0" i="0" lang="en" sz="2400" u="none" cap="none" strike="noStrike">
                <a:solidFill>
                  <a:srgbClr val="44ADF8"/>
                </a:solidFill>
                <a:latin typeface="Arial"/>
                <a:ea typeface="Arial"/>
                <a:cs typeface="Arial"/>
                <a:sym typeface="Arial"/>
              </a:rPr>
              <a:t>Therefore, 20% of all McGivney students are Indian.</a:t>
            </a:r>
            <a:endParaRPr sz="2400"/>
          </a:p>
        </p:txBody>
      </p:sp>
      <p:sp>
        <p:nvSpPr>
          <p:cNvPr id="171" name="Google Shape;171;p25"/>
          <p:cNvSpPr txBox="1"/>
          <p:nvPr/>
        </p:nvSpPr>
        <p:spPr>
          <a:xfrm>
            <a:off x="519704" y="3841800"/>
            <a:ext cx="7226100" cy="52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This is an obvious enthymeme</a:t>
            </a:r>
            <a:endParaRPr sz="1800"/>
          </a:p>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So what is the suppressed enthymematic premise?</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685347" y="457200"/>
            <a:ext cx="7765321" cy="99474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Font typeface="Bookman Old Style"/>
              <a:buNone/>
            </a:pPr>
            <a:r>
              <a:rPr b="1" i="0" lang="en" sz="2550" u="none" cap="none" strike="noStrike">
                <a:solidFill>
                  <a:schemeClr val="lt1"/>
                </a:solidFill>
                <a:latin typeface="Bookman Old Style"/>
                <a:ea typeface="Bookman Old Style"/>
                <a:cs typeface="Bookman Old Style"/>
                <a:sym typeface="Bookman Old Style"/>
              </a:rPr>
              <a:t>&lt; E-PREMISE OF INDUCTION BY ENUMERATION &gt;</a:t>
            </a:r>
            <a:endParaRPr b="1" i="0" sz="2550" u="none" cap="none" strike="noStrike">
              <a:solidFill>
                <a:schemeClr val="lt1"/>
              </a:solidFill>
              <a:latin typeface="Bookman Old Style"/>
              <a:ea typeface="Bookman Old Style"/>
              <a:cs typeface="Bookman Old Style"/>
              <a:sym typeface="Bookman Old Style"/>
            </a:endParaRPr>
          </a:p>
        </p:txBody>
      </p:sp>
      <p:sp>
        <p:nvSpPr>
          <p:cNvPr id="177" name="Google Shape;177;p26"/>
          <p:cNvSpPr/>
          <p:nvPr/>
        </p:nvSpPr>
        <p:spPr>
          <a:xfrm>
            <a:off x="368400" y="1557725"/>
            <a:ext cx="8415900" cy="289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&lt;All large and representative samples of a whole possess the same properties as the whole&gt;</a:t>
            </a:r>
            <a:endParaRPr sz="1800"/>
          </a:p>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Or,</a:t>
            </a:r>
            <a:endParaRPr sz="1800"/>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&lt;If x is a large and representative sample of a whole, then x possesses the same properties as the whole”&gt;</a:t>
            </a:r>
            <a:endParaRPr sz="1800"/>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400" u="none" cap="none" strike="noStrike">
                <a:solidFill>
                  <a:schemeClr val="lt1"/>
                </a:solidFill>
                <a:latin typeface="Arial"/>
                <a:ea typeface="Arial"/>
                <a:cs typeface="Arial"/>
                <a:sym typeface="Arial"/>
              </a:rPr>
              <a:t>x = a sample of McGivney students, 20% of whom are Indian.  </a:t>
            </a:r>
            <a:endParaRPr/>
          </a:p>
          <a:p>
            <a:pPr indent="0" lvl="0" marL="0" marR="0" rtl="0" algn="l">
              <a:lnSpc>
                <a:spcPct val="100000"/>
              </a:lnSpc>
              <a:spcBef>
                <a:spcPts val="0"/>
              </a:spcBef>
              <a:spcAft>
                <a:spcPts val="0"/>
              </a:spcAft>
              <a:buClr>
                <a:srgbClr val="000000"/>
              </a:buClr>
              <a:buFont typeface="Arial"/>
              <a:buNone/>
            </a:pPr>
            <a:r>
              <a:rPr lang="en">
                <a:solidFill>
                  <a:schemeClr val="lt1"/>
                </a:solidFill>
              </a:rPr>
              <a:t>&lt;enthymematic premise&gt;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1400" u="none" cap="none" strike="noStrike">
                <a:solidFill>
                  <a:srgbClr val="FFFF00"/>
                </a:solidFill>
                <a:latin typeface="Arial"/>
                <a:ea typeface="Arial"/>
                <a:cs typeface="Arial"/>
                <a:sym typeface="Arial"/>
              </a:rPr>
              <a:t>Conclusion</a:t>
            </a:r>
            <a:r>
              <a:rPr b="0" i="0" lang="en" sz="1400" u="none" cap="none" strike="noStrike">
                <a:solidFill>
                  <a:schemeClr val="lt1"/>
                </a:solidFill>
                <a:latin typeface="Arial"/>
                <a:ea typeface="Arial"/>
                <a:cs typeface="Arial"/>
                <a:sym typeface="Arial"/>
              </a:rPr>
              <a:t>: Therefore, 20% of all McGivney students are Indian.</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44ADF8"/>
              </a:buClr>
              <a:buFont typeface="Arial"/>
              <a:buNone/>
            </a:pPr>
            <a:r>
              <a:rPr lang="en">
                <a:solidFill>
                  <a:srgbClr val="44ADF8"/>
                </a:solidFill>
              </a:rPr>
              <a:t>The conclusion is p</a:t>
            </a:r>
            <a:r>
              <a:rPr b="0" i="0" lang="en" sz="1400" u="none" cap="none" strike="noStrike">
                <a:solidFill>
                  <a:srgbClr val="44ADF8"/>
                </a:solidFill>
                <a:latin typeface="Arial"/>
                <a:ea typeface="Arial"/>
                <a:cs typeface="Arial"/>
                <a:sym typeface="Arial"/>
              </a:rPr>
              <a:t>robably true on condition that the sample is large and representative.</a:t>
            </a:r>
            <a:endParaRPr b="0" i="0" sz="1400" u="none" cap="none" strike="noStrike">
              <a:solidFill>
                <a:srgbClr val="44ADF8"/>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7"/>
          <p:cNvSpPr txBox="1"/>
          <p:nvPr>
            <p:ph type="title"/>
          </p:nvPr>
        </p:nvSpPr>
        <p:spPr>
          <a:xfrm>
            <a:off x="619562" y="88808"/>
            <a:ext cx="7765321" cy="99474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E7B8C5"/>
              </a:buClr>
              <a:buFont typeface="Bookman Old Style"/>
              <a:buNone/>
            </a:pPr>
            <a:r>
              <a:rPr b="1" i="0" lang="en" sz="2550" u="none" cap="none" strike="noStrike">
                <a:solidFill>
                  <a:srgbClr val="E7B8C5"/>
                </a:solidFill>
                <a:latin typeface="Bookman Old Style"/>
                <a:ea typeface="Bookman Old Style"/>
                <a:cs typeface="Bookman Old Style"/>
                <a:sym typeface="Bookman Old Style"/>
              </a:rPr>
              <a:t>THE UNIFORMITY PRINCIPLE</a:t>
            </a:r>
            <a:endParaRPr b="1" i="0" sz="2550" u="none" cap="none" strike="noStrike">
              <a:solidFill>
                <a:srgbClr val="E7B8C5"/>
              </a:solidFill>
              <a:latin typeface="Bookman Old Style"/>
              <a:ea typeface="Bookman Old Style"/>
              <a:cs typeface="Bookman Old Style"/>
              <a:sym typeface="Bookman Old Style"/>
            </a:endParaRPr>
          </a:p>
        </p:txBody>
      </p:sp>
      <p:sp>
        <p:nvSpPr>
          <p:cNvPr id="183" name="Google Shape;183;p27"/>
          <p:cNvSpPr/>
          <p:nvPr/>
        </p:nvSpPr>
        <p:spPr>
          <a:xfrm>
            <a:off x="328956" y="1083541"/>
            <a:ext cx="84861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lang="en">
                <a:solidFill>
                  <a:schemeClr val="lt1"/>
                </a:solidFill>
              </a:rPr>
              <a:t>Estimations about unscrutinised cases (i.e., the whole school, the whole population) that conform to a uniform pattern throughout the limited data (information) available to us are more plausible than estimations that that are contrary to the pattern of the data available to us--</a:t>
            </a:r>
            <a:r>
              <a:rPr lang="en">
                <a:solidFill>
                  <a:srgbClr val="44ADF8"/>
                </a:solidFill>
              </a:rPr>
              <a:t>and the more extensive this pattern-conformity is (i.e., over 50%), the more highly plausible the thesis.</a:t>
            </a:r>
            <a:endParaRPr>
              <a:solidFill>
                <a:schemeClr val="dk1"/>
              </a:solidFill>
            </a:endParaRPr>
          </a:p>
          <a:p>
            <a:pPr indent="0" lvl="0" marL="0" marR="0" rtl="0" algn="l">
              <a:lnSpc>
                <a:spcPct val="100000"/>
              </a:lnSpc>
              <a:spcBef>
                <a:spcPts val="0"/>
              </a:spcBef>
              <a:spcAft>
                <a:spcPts val="0"/>
              </a:spcAft>
              <a:buClr>
                <a:srgbClr val="44ADF8"/>
              </a:buClr>
              <a:buFont typeface="Arial"/>
              <a:buNone/>
            </a:pPr>
            <a:r>
              <a:t/>
            </a:r>
            <a:endParaRPr>
              <a:solidFill>
                <a:srgbClr val="44ADF8"/>
              </a:solidFil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94D8C7"/>
              </a:buClr>
              <a:buFont typeface="Arial"/>
              <a:buNone/>
            </a:pPr>
            <a:r>
              <a:rPr b="0" i="0" lang="en" sz="1400" u="none" cap="none" strike="noStrike">
                <a:solidFill>
                  <a:srgbClr val="EFEFEF"/>
                </a:solidFill>
                <a:latin typeface="Arial"/>
                <a:ea typeface="Arial"/>
                <a:cs typeface="Arial"/>
                <a:sym typeface="Arial"/>
              </a:rPr>
              <a:t>“Normality” or “the usual course of things”</a:t>
            </a:r>
            <a:r>
              <a:rPr b="0" i="0" lang="en" sz="1400" u="none" cap="none" strike="noStrike">
                <a:solidFill>
                  <a:srgbClr val="94D8C7"/>
                </a:solidFill>
                <a:latin typeface="Arial"/>
                <a:ea typeface="Arial"/>
                <a:cs typeface="Arial"/>
                <a:sym typeface="Arial"/>
              </a:rPr>
              <a:t>. (i.e., it is more plausible that the house I am seeing out this window is made of real brick and is not a movie set made to look like a house).</a:t>
            </a:r>
            <a:endParaRPr b="0" i="0" sz="1400" u="none" cap="none" strike="noStrike">
              <a:solidFill>
                <a:srgbClr val="94D8C7"/>
              </a:solidFill>
              <a:latin typeface="Arial"/>
              <a:ea typeface="Arial"/>
              <a:cs typeface="Arial"/>
              <a:sym typeface="Aria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rPr b="0" i="0" lang="en" sz="1400" u="none" cap="none" strike="noStrike">
                <a:solidFill>
                  <a:srgbClr val="94D8C7"/>
                </a:solidFill>
                <a:latin typeface="Arial"/>
                <a:ea typeface="Arial"/>
                <a:cs typeface="Arial"/>
                <a:sym typeface="Arial"/>
              </a:rPr>
              <a:t>Another example, you give me a slice of bread. I taste it and analyze it. It tastes like banana bread. It is composed of n% banana, n% walnuts, n% brown sugar, etc.  If I were to estimate what the rest of the loaf of bread is, I would estimate that it is banana bread and that it contains walnuts, sugar, etc., and that the rest of the loaf is not pumpernickel. It could be, but it would not be typical, but pattern-discordant.</a:t>
            </a:r>
            <a:endParaRPr b="0" i="0" sz="1400" u="none" cap="none" strike="noStrike">
              <a:solidFill>
                <a:srgbClr val="94D8C7"/>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8"/>
          <p:cNvSpPr txBox="1"/>
          <p:nvPr>
            <p:ph type="title"/>
          </p:nvPr>
        </p:nvSpPr>
        <p:spPr>
          <a:xfrm>
            <a:off x="619562" y="88808"/>
            <a:ext cx="7765200" cy="994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E7B8C5"/>
              </a:buClr>
              <a:buFont typeface="Bookman Old Style"/>
              <a:buNone/>
            </a:pPr>
            <a:r>
              <a:rPr b="1" i="0" lang="en" sz="2550" u="none" cap="none" strike="noStrike">
                <a:solidFill>
                  <a:srgbClr val="E7B8C5"/>
                </a:solidFill>
                <a:latin typeface="Bookman Old Style"/>
                <a:ea typeface="Bookman Old Style"/>
                <a:cs typeface="Bookman Old Style"/>
                <a:sym typeface="Bookman Old Style"/>
              </a:rPr>
              <a:t>THE UNIFORMITY PRINCIPLE</a:t>
            </a:r>
            <a:endParaRPr b="1" i="0" sz="2550" u="none" cap="none" strike="noStrike">
              <a:solidFill>
                <a:srgbClr val="E7B8C5"/>
              </a:solidFill>
              <a:latin typeface="Bookman Old Style"/>
              <a:ea typeface="Bookman Old Style"/>
              <a:cs typeface="Bookman Old Style"/>
              <a:sym typeface="Bookman Old Style"/>
            </a:endParaRPr>
          </a:p>
        </p:txBody>
      </p:sp>
      <p:sp>
        <p:nvSpPr>
          <p:cNvPr id="189" name="Google Shape;189;p28"/>
          <p:cNvSpPr/>
          <p:nvPr/>
        </p:nvSpPr>
        <p:spPr>
          <a:xfrm>
            <a:off x="328956" y="1083541"/>
            <a:ext cx="84861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94D8C7"/>
              </a:buClr>
              <a:buFont typeface="Arial"/>
              <a:buNone/>
            </a:pPr>
            <a:r>
              <a:rPr b="0" i="0" lang="en" sz="2400" u="none" cap="none" strike="noStrike">
                <a:solidFill>
                  <a:srgbClr val="94D8C7"/>
                </a:solidFill>
                <a:latin typeface="Arial"/>
                <a:ea typeface="Arial"/>
                <a:cs typeface="Arial"/>
                <a:sym typeface="Arial"/>
              </a:rPr>
              <a:t>(i.e., it is more plausible that the house I am seeing out this window is made of real brick and has a real interior and is not a movie set made to look like a house).</a:t>
            </a:r>
            <a:endParaRPr b="0" i="0" sz="2400" u="none" cap="none" strike="noStrike">
              <a:solidFill>
                <a:srgbClr val="94D8C7"/>
              </a:solidFill>
              <a:latin typeface="Arial"/>
              <a:ea typeface="Arial"/>
              <a:cs typeface="Arial"/>
              <a:sym typeface="Aria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t/>
            </a:r>
            <a:endParaRPr>
              <a:solidFill>
                <a:srgbClr val="94D8C7"/>
              </a:solidFill>
            </a:endParaRPr>
          </a:p>
          <a:p>
            <a:pPr indent="0" lvl="0" marL="0" marR="0" rtl="0" algn="l">
              <a:lnSpc>
                <a:spcPct val="100000"/>
              </a:lnSpc>
              <a:spcBef>
                <a:spcPts val="0"/>
              </a:spcBef>
              <a:spcAft>
                <a:spcPts val="0"/>
              </a:spcAft>
              <a:buClr>
                <a:srgbClr val="94D8C7"/>
              </a:buClr>
              <a:buFont typeface="Arial"/>
              <a:buNone/>
            </a:pPr>
            <a:r>
              <a:t/>
            </a:r>
            <a:endParaRPr b="0" i="0" sz="1400" u="none" cap="none" strike="noStrike">
              <a:solidFill>
                <a:srgbClr val="94D8C7"/>
              </a:solidFill>
              <a:latin typeface="Arial"/>
              <a:ea typeface="Arial"/>
              <a:cs typeface="Arial"/>
              <a:sym typeface="Arial"/>
            </a:endParaRPr>
          </a:p>
        </p:txBody>
      </p:sp>
      <p:pic>
        <p:nvPicPr>
          <p:cNvPr id="190" name="Google Shape;190;p28"/>
          <p:cNvPicPr preferRelativeResize="0"/>
          <p:nvPr/>
        </p:nvPicPr>
        <p:blipFill>
          <a:blip r:embed="rId3">
            <a:alphaModFix/>
          </a:blip>
          <a:stretch>
            <a:fillRect/>
          </a:stretch>
        </p:blipFill>
        <p:spPr>
          <a:xfrm>
            <a:off x="4284750" y="2398000"/>
            <a:ext cx="3767900" cy="2506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29"/>
          <p:cNvSpPr txBox="1"/>
          <p:nvPr/>
        </p:nvSpPr>
        <p:spPr>
          <a:xfrm>
            <a:off x="372275" y="407175"/>
            <a:ext cx="7398900" cy="252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C27BA0"/>
                </a:solidFill>
              </a:rPr>
              <a:t>Another example, you give me a slice of bread. I taste it and analyze it. It tastes like banana bread. It is composed of n% banana, n% walnuts, n% brown sugar, etc.  If I were to estimate what the rest of the loaf of bread is, I would estimate that it is banana bread and that it contains walnuts, sugar, etc., and that the rest of the loaf is not pumpernickel. It could be, but it would not be typical, but pattern-discordant.</a:t>
            </a:r>
            <a:endParaRPr sz="2400">
              <a:solidFill>
                <a:srgbClr val="C27BA0"/>
              </a:solidFill>
            </a:endParaRPr>
          </a:p>
        </p:txBody>
      </p:sp>
      <p:pic>
        <p:nvPicPr>
          <p:cNvPr id="196" name="Google Shape;196;p29"/>
          <p:cNvPicPr preferRelativeResize="0"/>
          <p:nvPr/>
        </p:nvPicPr>
        <p:blipFill>
          <a:blip r:embed="rId3">
            <a:alphaModFix/>
          </a:blip>
          <a:stretch>
            <a:fillRect/>
          </a:stretch>
        </p:blipFill>
        <p:spPr>
          <a:xfrm>
            <a:off x="5247900" y="3361775"/>
            <a:ext cx="2857500" cy="160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30"/>
          <p:cNvSpPr txBox="1"/>
          <p:nvPr>
            <p:ph type="title"/>
          </p:nvPr>
        </p:nvSpPr>
        <p:spPr>
          <a:xfrm>
            <a:off x="685347" y="457200"/>
            <a:ext cx="7765321" cy="99474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Font typeface="Bookman Old Style"/>
              <a:buNone/>
            </a:pPr>
            <a:r>
              <a:rPr lang="en"/>
              <a:t>2. </a:t>
            </a:r>
            <a:r>
              <a:rPr b="1" i="0" lang="en" sz="2550" u="none" cap="none" strike="noStrike">
                <a:solidFill>
                  <a:schemeClr val="lt1"/>
                </a:solidFill>
                <a:latin typeface="Bookman Old Style"/>
                <a:ea typeface="Bookman Old Style"/>
                <a:cs typeface="Bookman Old Style"/>
                <a:sym typeface="Bookman Old Style"/>
              </a:rPr>
              <a:t>THE STATISTICAL ARGUMENT</a:t>
            </a:r>
            <a:endParaRPr b="1" i="0" sz="2550" u="none" cap="none" strike="noStrike">
              <a:solidFill>
                <a:schemeClr val="lt1"/>
              </a:solidFill>
              <a:latin typeface="Bookman Old Style"/>
              <a:ea typeface="Bookman Old Style"/>
              <a:cs typeface="Bookman Old Style"/>
              <a:sym typeface="Bookman Old Style"/>
            </a:endParaRPr>
          </a:p>
        </p:txBody>
      </p:sp>
      <p:sp>
        <p:nvSpPr>
          <p:cNvPr id="202" name="Google Shape;202;p30"/>
          <p:cNvSpPr/>
          <p:nvPr/>
        </p:nvSpPr>
        <p:spPr>
          <a:xfrm>
            <a:off x="361813" y="1986975"/>
            <a:ext cx="7749375" cy="181588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44ADF8"/>
              </a:buClr>
              <a:buFont typeface="Arial"/>
              <a:buNone/>
            </a:pPr>
            <a:r>
              <a:rPr b="0" i="0" lang="en" sz="1800" u="none" cap="none" strike="noStrike">
                <a:solidFill>
                  <a:srgbClr val="44ADF8"/>
                </a:solidFill>
                <a:latin typeface="Arial"/>
                <a:ea typeface="Arial"/>
                <a:cs typeface="Arial"/>
                <a:sym typeface="Arial"/>
              </a:rPr>
              <a:t>80% of all McGivney students </a:t>
            </a:r>
            <a:r>
              <a:rPr b="0" i="0" lang="en" sz="1800" u="none" cap="none" strike="noStrike">
                <a:solidFill>
                  <a:schemeClr val="lt1"/>
                </a:solidFill>
                <a:latin typeface="Arial"/>
                <a:ea typeface="Arial"/>
                <a:cs typeface="Arial"/>
                <a:sym typeface="Arial"/>
              </a:rPr>
              <a:t>(Z) </a:t>
            </a:r>
            <a:r>
              <a:rPr b="0" i="0" lang="en" sz="1800" u="none" cap="none" strike="noStrike">
                <a:solidFill>
                  <a:srgbClr val="44ADF8"/>
                </a:solidFill>
                <a:latin typeface="Arial"/>
                <a:ea typeface="Arial"/>
                <a:cs typeface="Arial"/>
                <a:sym typeface="Arial"/>
              </a:rPr>
              <a:t>are Indian </a:t>
            </a:r>
            <a:r>
              <a:rPr b="0" i="0" lang="en" sz="1800" u="none" cap="none" strike="noStrike">
                <a:solidFill>
                  <a:schemeClr val="lt1"/>
                </a:solidFill>
                <a:latin typeface="Arial"/>
                <a:ea typeface="Arial"/>
                <a:cs typeface="Arial"/>
                <a:sym typeface="Arial"/>
              </a:rPr>
              <a:t>(ɸ).</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44ADF8"/>
              </a:buClr>
              <a:buFont typeface="Arial"/>
              <a:buNone/>
            </a:pPr>
            <a:r>
              <a:rPr b="0" i="0" lang="en" sz="1800" u="none" cap="none" strike="noStrike">
                <a:solidFill>
                  <a:srgbClr val="44ADF8"/>
                </a:solidFill>
                <a:latin typeface="Arial"/>
                <a:ea typeface="Arial"/>
                <a:cs typeface="Arial"/>
                <a:sym typeface="Arial"/>
              </a:rPr>
              <a:t>Darren </a:t>
            </a:r>
            <a:r>
              <a:rPr b="0" i="0" lang="en" sz="1800" u="none" cap="none" strike="noStrike">
                <a:solidFill>
                  <a:srgbClr val="F3F3F3"/>
                </a:solidFill>
                <a:latin typeface="Arial"/>
                <a:ea typeface="Arial"/>
                <a:cs typeface="Arial"/>
                <a:sym typeface="Arial"/>
              </a:rPr>
              <a:t>(x)</a:t>
            </a:r>
            <a:r>
              <a:rPr b="0" i="0" lang="en" sz="1800" u="none" cap="none" strike="noStrike">
                <a:solidFill>
                  <a:srgbClr val="44ADF8"/>
                </a:solidFill>
                <a:latin typeface="Arial"/>
                <a:ea typeface="Arial"/>
                <a:cs typeface="Arial"/>
                <a:sym typeface="Arial"/>
              </a:rPr>
              <a:t> is a McGivney student </a:t>
            </a:r>
            <a:r>
              <a:rPr b="0" i="0" lang="en" sz="1800" u="none" cap="none" strike="noStrike">
                <a:solidFill>
                  <a:schemeClr val="lt1"/>
                </a:solidFill>
                <a:latin typeface="Arial"/>
                <a:ea typeface="Arial"/>
                <a:cs typeface="Arial"/>
                <a:sym typeface="Arial"/>
              </a:rPr>
              <a:t>(xϵZ)</a:t>
            </a:r>
            <a:endParaRPr sz="1800"/>
          </a:p>
          <a:p>
            <a:pPr indent="0" lvl="0" marL="0" marR="0" rtl="0" algn="l">
              <a:lnSpc>
                <a:spcPct val="100000"/>
              </a:lnSpc>
              <a:spcBef>
                <a:spcPts val="0"/>
              </a:spcBef>
              <a:spcAft>
                <a:spcPts val="0"/>
              </a:spcAft>
              <a:buClr>
                <a:srgbClr val="44ADF8"/>
              </a:buClr>
              <a:buFont typeface="Arial"/>
              <a:buNone/>
            </a:pPr>
            <a:r>
              <a:rPr b="0" i="0" lang="en" sz="1800" u="none" cap="none" strike="noStrike">
                <a:solidFill>
                  <a:srgbClr val="44ADF8"/>
                </a:solidFill>
                <a:latin typeface="Arial"/>
                <a:ea typeface="Arial"/>
                <a:cs typeface="Arial"/>
                <a:sym typeface="Arial"/>
              </a:rPr>
              <a:t>Therefore, Darren is Indian. </a:t>
            </a:r>
            <a:r>
              <a:rPr lang="en" sz="1800">
                <a:solidFill>
                  <a:schemeClr val="lt1"/>
                </a:solidFill>
              </a:rPr>
              <a:t>ɸ(x)</a:t>
            </a:r>
            <a:endParaRPr b="0" i="0" sz="18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44ADF8"/>
              </a:solidFill>
              <a:latin typeface="Arial"/>
              <a:ea typeface="Arial"/>
              <a:cs typeface="Arial"/>
              <a:sym typeface="Arial"/>
            </a:endParaRPr>
          </a:p>
          <a:p>
            <a:pPr indent="0" lvl="0" marL="0" marR="0" rtl="0" algn="l">
              <a:lnSpc>
                <a:spcPct val="100000"/>
              </a:lnSpc>
              <a:spcBef>
                <a:spcPts val="0"/>
              </a:spcBef>
              <a:spcAft>
                <a:spcPts val="0"/>
              </a:spcAft>
              <a:buClr>
                <a:srgbClr val="FFFF00"/>
              </a:buClr>
              <a:buFont typeface="Arial"/>
              <a:buNone/>
            </a:pPr>
            <a:r>
              <a:rPr b="0" i="0" lang="en" sz="1400" u="none" cap="none" strike="noStrike">
                <a:solidFill>
                  <a:srgbClr val="FFFF00"/>
                </a:solidFill>
                <a:latin typeface="Arial"/>
                <a:ea typeface="Arial"/>
                <a:cs typeface="Arial"/>
                <a:sym typeface="Arial"/>
              </a:rPr>
              <a:t>80% probability that this is true. It is reasonably probable. </a:t>
            </a:r>
            <a:endParaRPr b="0" i="0" sz="14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FFFF00"/>
              </a:buClr>
              <a:buFont typeface="Arial"/>
              <a:buNone/>
            </a:pPr>
            <a:r>
              <a:rPr b="0" i="0" lang="en" sz="1400" u="none" cap="none" strike="noStrike">
                <a:solidFill>
                  <a:srgbClr val="FFFF00"/>
                </a:solidFill>
                <a:latin typeface="Arial"/>
                <a:ea typeface="Arial"/>
                <a:cs typeface="Arial"/>
                <a:sym typeface="Arial"/>
              </a:rPr>
              <a:t>Valid as long as the % is over 50.</a:t>
            </a:r>
            <a:endParaRPr b="0" i="0" sz="1400" u="none" cap="none" strike="noStrike">
              <a:solidFill>
                <a:srgbClr val="FFFF00"/>
              </a:solidFill>
              <a:latin typeface="Arial"/>
              <a:ea typeface="Arial"/>
              <a:cs typeface="Arial"/>
              <a:sym typeface="Arial"/>
            </a:endParaRPr>
          </a:p>
        </p:txBody>
      </p:sp>
      <p:sp>
        <p:nvSpPr>
          <p:cNvPr id="203" name="Google Shape;203;p30"/>
          <p:cNvSpPr/>
          <p:nvPr/>
        </p:nvSpPr>
        <p:spPr>
          <a:xfrm>
            <a:off x="5818541" y="2084309"/>
            <a:ext cx="3045900" cy="2848500"/>
          </a:xfrm>
          <a:prstGeom prst="ellipse">
            <a:avLst/>
          </a:prstGeom>
          <a:solidFill>
            <a:srgbClr val="50BEA3"/>
          </a:solidFill>
          <a:ln cap="flat" cmpd="sng" w="19050">
            <a:solidFill>
              <a:srgbClr val="3A8A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FFFFFF"/>
              </a:solidFill>
              <a:latin typeface="Arial"/>
              <a:ea typeface="Arial"/>
              <a:cs typeface="Arial"/>
              <a:sym typeface="Arial"/>
            </a:endParaRPr>
          </a:p>
        </p:txBody>
      </p:sp>
      <p:sp>
        <p:nvSpPr>
          <p:cNvPr id="204" name="Google Shape;204;p30"/>
          <p:cNvSpPr txBox="1"/>
          <p:nvPr/>
        </p:nvSpPr>
        <p:spPr>
          <a:xfrm>
            <a:off x="6624796" y="2348495"/>
            <a:ext cx="565500" cy="369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sp>
        <p:nvSpPr>
          <p:cNvPr id="205" name="Google Shape;205;p30"/>
          <p:cNvSpPr/>
          <p:nvPr/>
        </p:nvSpPr>
        <p:spPr>
          <a:xfrm>
            <a:off x="6152975" y="2350275"/>
            <a:ext cx="2403600" cy="2257800"/>
          </a:xfrm>
          <a:prstGeom prst="ellipse">
            <a:avLst/>
          </a:prstGeom>
          <a:solidFill>
            <a:srgbClr val="EA9999"/>
          </a:solidFill>
          <a:ln cap="flat" cmpd="sng" w="19050">
            <a:solidFill>
              <a:srgbClr val="3A8A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0"/>
          <p:cNvSpPr txBox="1"/>
          <p:nvPr/>
        </p:nvSpPr>
        <p:spPr>
          <a:xfrm>
            <a:off x="6557325" y="3541675"/>
            <a:ext cx="1003500" cy="6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207" name="Google Shape;207;p30"/>
          <p:cNvSpPr txBox="1"/>
          <p:nvPr/>
        </p:nvSpPr>
        <p:spPr>
          <a:xfrm>
            <a:off x="8013300" y="4305700"/>
            <a:ext cx="342000" cy="40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434343"/>
                </a:solidFill>
              </a:rPr>
              <a:t>Z</a:t>
            </a:r>
            <a:endParaRPr>
              <a:solidFill>
                <a:srgbClr val="434343"/>
              </a:solidFill>
            </a:endParaRPr>
          </a:p>
        </p:txBody>
      </p:sp>
      <p:sp>
        <p:nvSpPr>
          <p:cNvPr id="208" name="Google Shape;208;p30"/>
          <p:cNvSpPr txBox="1"/>
          <p:nvPr/>
        </p:nvSpPr>
        <p:spPr>
          <a:xfrm>
            <a:off x="7335425" y="2967950"/>
            <a:ext cx="342000" cy="30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0000FF"/>
                </a:solidFill>
              </a:rPr>
              <a:t>ɸ</a:t>
            </a:r>
            <a:endParaRPr>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1"/>
          <p:cNvSpPr txBox="1"/>
          <p:nvPr/>
        </p:nvSpPr>
        <p:spPr>
          <a:xfrm>
            <a:off x="653525" y="229950"/>
            <a:ext cx="7878600" cy="196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44ADF8"/>
                </a:solidFill>
              </a:rPr>
              <a:t>25% of all Canadians watch America’s Got Talent</a:t>
            </a:r>
            <a:endParaRPr sz="2400">
              <a:solidFill>
                <a:schemeClr val="lt1"/>
              </a:solidFill>
            </a:endParaRPr>
          </a:p>
          <a:p>
            <a:pPr indent="0" lvl="0" marL="0" rtl="0" algn="l">
              <a:spcBef>
                <a:spcPts val="0"/>
              </a:spcBef>
              <a:spcAft>
                <a:spcPts val="0"/>
              </a:spcAft>
              <a:buNone/>
            </a:pPr>
            <a:r>
              <a:rPr lang="en" sz="2400">
                <a:solidFill>
                  <a:srgbClr val="44ADF8"/>
                </a:solidFill>
              </a:rPr>
              <a:t>Nicole is a Canadian </a:t>
            </a:r>
            <a:endParaRPr sz="2400">
              <a:solidFill>
                <a:schemeClr val="lt1"/>
              </a:solidFill>
            </a:endParaRPr>
          </a:p>
          <a:p>
            <a:pPr indent="0" lvl="0" marL="0" rtl="0" algn="l">
              <a:spcBef>
                <a:spcPts val="0"/>
              </a:spcBef>
              <a:spcAft>
                <a:spcPts val="0"/>
              </a:spcAft>
              <a:buNone/>
            </a:pPr>
            <a:r>
              <a:rPr lang="en" sz="2400">
                <a:solidFill>
                  <a:srgbClr val="44ADF8"/>
                </a:solidFill>
              </a:rPr>
              <a:t>Therefore, Nicole watches America’s Got Talent</a:t>
            </a:r>
            <a:endParaRPr sz="2400">
              <a:solidFill>
                <a:srgbClr val="44ADF8"/>
              </a:solidFill>
            </a:endParaRPr>
          </a:p>
        </p:txBody>
      </p:sp>
      <p:sp>
        <p:nvSpPr>
          <p:cNvPr id="214" name="Google Shape;214;p31"/>
          <p:cNvSpPr/>
          <p:nvPr/>
        </p:nvSpPr>
        <p:spPr>
          <a:xfrm>
            <a:off x="5457966" y="1878284"/>
            <a:ext cx="3045900" cy="2848500"/>
          </a:xfrm>
          <a:prstGeom prst="ellipse">
            <a:avLst/>
          </a:prstGeom>
          <a:solidFill>
            <a:schemeClr val="accent2"/>
          </a:solidFill>
          <a:ln cap="flat" cmpd="sng" w="19050">
            <a:solidFill>
              <a:srgbClr val="3A8A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215" name="Google Shape;215;p31"/>
          <p:cNvSpPr/>
          <p:nvPr/>
        </p:nvSpPr>
        <p:spPr>
          <a:xfrm>
            <a:off x="6765225" y="2965075"/>
            <a:ext cx="1040700" cy="1004400"/>
          </a:xfrm>
          <a:prstGeom prst="ellipse">
            <a:avLst/>
          </a:prstGeom>
          <a:solidFill>
            <a:srgbClr val="EA9999"/>
          </a:solidFill>
          <a:ln cap="flat" cmpd="sng" w="19050">
            <a:solidFill>
              <a:srgbClr val="3A8A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1"/>
          <p:cNvSpPr txBox="1"/>
          <p:nvPr/>
        </p:nvSpPr>
        <p:spPr>
          <a:xfrm>
            <a:off x="6377950" y="2916675"/>
            <a:ext cx="677700" cy="8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2"/>
          <p:cNvSpPr/>
          <p:nvPr/>
        </p:nvSpPr>
        <p:spPr>
          <a:xfrm>
            <a:off x="1006416" y="2090984"/>
            <a:ext cx="3045900" cy="2848500"/>
          </a:xfrm>
          <a:prstGeom prst="ellipse">
            <a:avLst/>
          </a:prstGeom>
          <a:solidFill>
            <a:schemeClr val="accent2"/>
          </a:solidFill>
          <a:ln cap="flat" cmpd="sng" w="19050">
            <a:solidFill>
              <a:srgbClr val="3A8A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rPr lang="en">
                <a:solidFill>
                  <a:schemeClr val="lt1"/>
                </a:solidFill>
              </a:rPr>
              <a:t> </a:t>
            </a:r>
            <a:endParaRPr b="0" i="0" sz="1400" u="none" cap="none" strike="noStrike">
              <a:solidFill>
                <a:schemeClr val="lt1"/>
              </a:solidFill>
              <a:latin typeface="Arial"/>
              <a:ea typeface="Arial"/>
              <a:cs typeface="Arial"/>
              <a:sym typeface="Arial"/>
            </a:endParaRPr>
          </a:p>
        </p:txBody>
      </p:sp>
      <p:sp>
        <p:nvSpPr>
          <p:cNvPr id="222" name="Google Shape;222;p32"/>
          <p:cNvSpPr/>
          <p:nvPr/>
        </p:nvSpPr>
        <p:spPr>
          <a:xfrm>
            <a:off x="7275729" y="3052386"/>
            <a:ext cx="1230300" cy="717000"/>
          </a:xfrm>
          <a:prstGeom prst="ellipse">
            <a:avLst/>
          </a:prstGeom>
          <a:solidFill>
            <a:srgbClr val="C1A1DF"/>
          </a:solidFill>
          <a:ln cap="flat" cmpd="sng" w="19050">
            <a:solidFill>
              <a:srgbClr val="738F3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00000"/>
              </a:buClr>
              <a:buFont typeface="Arial"/>
              <a:buNone/>
            </a:pPr>
            <a:r>
              <a:rPr b="0" i="0" lang="en" sz="1800" u="none" cap="none" strike="noStrike">
                <a:solidFill>
                  <a:srgbClr val="C00000"/>
                </a:solidFill>
                <a:latin typeface="Arial"/>
                <a:ea typeface="Arial"/>
                <a:cs typeface="Arial"/>
                <a:sym typeface="Arial"/>
              </a:rPr>
              <a:t>Z</a:t>
            </a:r>
            <a:r>
              <a:rPr b="0" baseline="-25000" i="0" lang="en" sz="1800" u="none" cap="none" strike="noStrike">
                <a:solidFill>
                  <a:srgbClr val="C00000"/>
                </a:solidFill>
                <a:latin typeface="Arial"/>
                <a:ea typeface="Arial"/>
                <a:cs typeface="Arial"/>
                <a:sym typeface="Arial"/>
              </a:rPr>
              <a:t>s</a:t>
            </a:r>
            <a:endParaRPr b="0" baseline="-25000" i="0" sz="1800" u="none" cap="none" strike="noStrike">
              <a:solidFill>
                <a:srgbClr val="C00000"/>
              </a:solidFill>
              <a:latin typeface="Arial"/>
              <a:ea typeface="Arial"/>
              <a:cs typeface="Arial"/>
              <a:sym typeface="Arial"/>
            </a:endParaRPr>
          </a:p>
        </p:txBody>
      </p:sp>
      <p:sp>
        <p:nvSpPr>
          <p:cNvPr id="223" name="Google Shape;223;p32"/>
          <p:cNvSpPr txBox="1"/>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24" name="Google Shape;224;p32"/>
          <p:cNvSpPr txBox="1"/>
          <p:nvPr/>
        </p:nvSpPr>
        <p:spPr>
          <a:xfrm>
            <a:off x="6543800" y="2270100"/>
            <a:ext cx="574500" cy="6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Z</a:t>
            </a:r>
            <a:endParaRPr/>
          </a:p>
        </p:txBody>
      </p:sp>
      <p:sp>
        <p:nvSpPr>
          <p:cNvPr id="225" name="Google Shape;225;p32"/>
          <p:cNvSpPr/>
          <p:nvPr/>
        </p:nvSpPr>
        <p:spPr>
          <a:xfrm>
            <a:off x="5862466" y="1902259"/>
            <a:ext cx="3045900" cy="2848500"/>
          </a:xfrm>
          <a:prstGeom prst="ellipse">
            <a:avLst/>
          </a:prstGeom>
          <a:solidFill>
            <a:schemeClr val="accent2"/>
          </a:solidFill>
          <a:ln cap="flat" cmpd="sng" w="19050">
            <a:solidFill>
              <a:srgbClr val="3A8A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rPr lang="en">
                <a:solidFill>
                  <a:schemeClr val="lt1"/>
                </a:solidFill>
              </a:rPr>
              <a:t> </a:t>
            </a:r>
            <a:endParaRPr b="0" i="0" sz="1400" u="none" cap="none" strike="noStrike">
              <a:solidFill>
                <a:schemeClr val="lt1"/>
              </a:solidFill>
              <a:latin typeface="Arial"/>
              <a:ea typeface="Arial"/>
              <a:cs typeface="Arial"/>
              <a:sym typeface="Arial"/>
            </a:endParaRPr>
          </a:p>
        </p:txBody>
      </p:sp>
      <p:sp>
        <p:nvSpPr>
          <p:cNvPr id="226" name="Google Shape;226;p32"/>
          <p:cNvSpPr/>
          <p:nvPr/>
        </p:nvSpPr>
        <p:spPr>
          <a:xfrm>
            <a:off x="7818476" y="3429003"/>
            <a:ext cx="840000" cy="492900"/>
          </a:xfrm>
          <a:prstGeom prst="ellipse">
            <a:avLst/>
          </a:prstGeom>
          <a:solidFill>
            <a:srgbClr val="C1A1DF"/>
          </a:solidFill>
          <a:ln cap="flat" cmpd="sng" w="19050">
            <a:solidFill>
              <a:srgbClr val="738F3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00000"/>
              </a:buClr>
              <a:buFont typeface="Arial"/>
              <a:buNone/>
            </a:pPr>
            <a:r>
              <a:rPr b="0" i="0" lang="en" sz="1800" u="none" cap="none" strike="noStrike">
                <a:solidFill>
                  <a:srgbClr val="C00000"/>
                </a:solidFill>
                <a:latin typeface="Arial"/>
                <a:ea typeface="Arial"/>
                <a:cs typeface="Arial"/>
                <a:sym typeface="Arial"/>
              </a:rPr>
              <a:t>Z</a:t>
            </a:r>
            <a:r>
              <a:rPr b="0" baseline="-25000" i="0" lang="en" sz="1800" u="none" cap="none" strike="noStrike">
                <a:solidFill>
                  <a:srgbClr val="C00000"/>
                </a:solidFill>
                <a:latin typeface="Arial"/>
                <a:ea typeface="Arial"/>
                <a:cs typeface="Arial"/>
                <a:sym typeface="Arial"/>
              </a:rPr>
              <a:t>s</a:t>
            </a:r>
            <a:r>
              <a:rPr b="0" baseline="-25000" i="0" lang="en" sz="1100" u="none" cap="none" strike="noStrike">
                <a:solidFill>
                  <a:srgbClr val="C00000"/>
                </a:solidFill>
                <a:latin typeface="Arial"/>
                <a:ea typeface="Arial"/>
                <a:cs typeface="Arial"/>
                <a:sym typeface="Arial"/>
              </a:rPr>
              <a:t>2</a:t>
            </a:r>
            <a:endParaRPr b="0" baseline="-25000" i="0" sz="1100" u="none" cap="none" strike="noStrike">
              <a:solidFill>
                <a:srgbClr val="C00000"/>
              </a:solidFill>
              <a:latin typeface="Arial"/>
              <a:ea typeface="Arial"/>
              <a:cs typeface="Arial"/>
              <a:sym typeface="Arial"/>
            </a:endParaRPr>
          </a:p>
        </p:txBody>
      </p:sp>
      <p:sp>
        <p:nvSpPr>
          <p:cNvPr id="227" name="Google Shape;227;p32"/>
          <p:cNvSpPr txBox="1"/>
          <p:nvPr/>
        </p:nvSpPr>
        <p:spPr>
          <a:xfrm>
            <a:off x="6696200" y="2422500"/>
            <a:ext cx="574500" cy="6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Z</a:t>
            </a:r>
            <a:endParaRPr/>
          </a:p>
        </p:txBody>
      </p:sp>
      <p:sp>
        <p:nvSpPr>
          <p:cNvPr id="228" name="Google Shape;228;p32"/>
          <p:cNvSpPr/>
          <p:nvPr/>
        </p:nvSpPr>
        <p:spPr>
          <a:xfrm>
            <a:off x="1284150" y="2270100"/>
            <a:ext cx="2396100" cy="1802100"/>
          </a:xfrm>
          <a:prstGeom prst="ellipse">
            <a:avLst/>
          </a:prstGeom>
          <a:solidFill>
            <a:srgbClr val="C1A1DF"/>
          </a:solidFill>
          <a:ln cap="flat" cmpd="sng" w="19050">
            <a:solidFill>
              <a:srgbClr val="738F3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00000"/>
              </a:buClr>
              <a:buFont typeface="Arial"/>
              <a:buNone/>
            </a:pPr>
            <a:r>
              <a:rPr b="0" i="0" lang="en" sz="1800" u="none" cap="none" strike="noStrike">
                <a:solidFill>
                  <a:srgbClr val="C00000"/>
                </a:solidFill>
                <a:latin typeface="Arial"/>
                <a:ea typeface="Arial"/>
                <a:cs typeface="Arial"/>
                <a:sym typeface="Arial"/>
              </a:rPr>
              <a:t>Z</a:t>
            </a:r>
            <a:r>
              <a:rPr b="0" baseline="-25000" i="0" lang="en" sz="1800" u="none" cap="none" strike="noStrike">
                <a:solidFill>
                  <a:srgbClr val="C00000"/>
                </a:solidFill>
                <a:latin typeface="Arial"/>
                <a:ea typeface="Arial"/>
                <a:cs typeface="Arial"/>
                <a:sym typeface="Arial"/>
              </a:rPr>
              <a:t>s</a:t>
            </a:r>
            <a:r>
              <a:rPr b="0" baseline="-25000" i="0" lang="en" sz="1100" u="none" cap="none" strike="noStrike">
                <a:solidFill>
                  <a:srgbClr val="C00000"/>
                </a:solidFill>
                <a:latin typeface="Arial"/>
                <a:ea typeface="Arial"/>
                <a:cs typeface="Arial"/>
                <a:sym typeface="Arial"/>
              </a:rPr>
              <a:t>1</a:t>
            </a:r>
            <a:endParaRPr b="0" baseline="-25000" i="0" sz="1100" u="none" cap="none" strike="noStrike">
              <a:solidFill>
                <a:srgbClr val="C00000"/>
              </a:solidFill>
              <a:latin typeface="Arial"/>
              <a:ea typeface="Arial"/>
              <a:cs typeface="Arial"/>
              <a:sym typeface="Arial"/>
            </a:endParaRPr>
          </a:p>
        </p:txBody>
      </p:sp>
      <p:sp>
        <p:nvSpPr>
          <p:cNvPr id="229" name="Google Shape;229;p32"/>
          <p:cNvSpPr txBox="1"/>
          <p:nvPr/>
        </p:nvSpPr>
        <p:spPr>
          <a:xfrm>
            <a:off x="2181275" y="4254825"/>
            <a:ext cx="5170500" cy="6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Z</a:t>
            </a:r>
            <a:endParaRPr/>
          </a:p>
        </p:txBody>
      </p:sp>
      <p:sp>
        <p:nvSpPr>
          <p:cNvPr id="230" name="Google Shape;230;p32"/>
          <p:cNvSpPr txBox="1"/>
          <p:nvPr/>
        </p:nvSpPr>
        <p:spPr>
          <a:xfrm>
            <a:off x="2953250" y="888675"/>
            <a:ext cx="5170500" cy="6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D9D9D9"/>
                </a:solidFill>
              </a:rPr>
              <a:t>More probable      	Less probable</a:t>
            </a:r>
            <a:endParaRPr>
              <a:solidFill>
                <a:srgbClr val="D9D9D9"/>
              </a:solidFill>
            </a:endParaRPr>
          </a:p>
        </p:txBody>
      </p:sp>
      <p:cxnSp>
        <p:nvCxnSpPr>
          <p:cNvPr id="231" name="Google Shape;231;p32"/>
          <p:cNvCxnSpPr/>
          <p:nvPr/>
        </p:nvCxnSpPr>
        <p:spPr>
          <a:xfrm flipH="1">
            <a:off x="2791750" y="1346475"/>
            <a:ext cx="888600" cy="1346400"/>
          </a:xfrm>
          <a:prstGeom prst="straightConnector1">
            <a:avLst/>
          </a:prstGeom>
          <a:noFill/>
          <a:ln cap="flat" cmpd="sng" w="9525">
            <a:solidFill>
              <a:schemeClr val="dk2"/>
            </a:solidFill>
            <a:prstDash val="solid"/>
            <a:round/>
            <a:headEnd len="med" w="med" type="none"/>
            <a:tailEnd len="med" w="med" type="triangle"/>
          </a:ln>
        </p:spPr>
      </p:cxnSp>
      <p:cxnSp>
        <p:nvCxnSpPr>
          <p:cNvPr id="232" name="Google Shape;232;p32"/>
          <p:cNvCxnSpPr>
            <a:endCxn id="226" idx="1"/>
          </p:cNvCxnSpPr>
          <p:nvPr/>
        </p:nvCxnSpPr>
        <p:spPr>
          <a:xfrm>
            <a:off x="5332091" y="1274587"/>
            <a:ext cx="2609400" cy="2226600"/>
          </a:xfrm>
          <a:prstGeom prst="straightConnector1">
            <a:avLst/>
          </a:prstGeom>
          <a:noFill/>
          <a:ln cap="flat" cmpd="sng" w="9525">
            <a:solidFill>
              <a:schemeClr val="dk2"/>
            </a:solidFill>
            <a:prstDash val="solid"/>
            <a:round/>
            <a:headEnd len="med" w="med" type="none"/>
            <a:tailEnd len="med" w="med" type="triangle"/>
          </a:ln>
        </p:spPr>
      </p:cxnSp>
      <p:sp>
        <p:nvSpPr>
          <p:cNvPr id="233" name="Google Shape;233;p32"/>
          <p:cNvSpPr txBox="1"/>
          <p:nvPr/>
        </p:nvSpPr>
        <p:spPr>
          <a:xfrm>
            <a:off x="164825" y="109875"/>
            <a:ext cx="7512600" cy="4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FEFEF"/>
                </a:solidFill>
              </a:rPr>
              <a:t>If someone were lost in Z, it is more likely that they would be a member of Z</a:t>
            </a:r>
            <a:r>
              <a:rPr baseline="-25000" lang="en">
                <a:solidFill>
                  <a:srgbClr val="EFEFEF"/>
                </a:solidFill>
              </a:rPr>
              <a:t>s1</a:t>
            </a:r>
            <a:r>
              <a:rPr lang="en">
                <a:solidFill>
                  <a:srgbClr val="EFEFEF"/>
                </a:solidFill>
              </a:rPr>
              <a:t> than Z</a:t>
            </a:r>
            <a:r>
              <a:rPr baseline="-25000" lang="en">
                <a:solidFill>
                  <a:srgbClr val="EFEFEF"/>
                </a:solidFill>
              </a:rPr>
              <a:t>s2</a:t>
            </a:r>
            <a:endParaRPr baseline="-25000">
              <a:solidFill>
                <a:srgbClr val="EFEFE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685347" y="457200"/>
            <a:ext cx="7765321" cy="99474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Font typeface="Bookman Old Style"/>
              <a:buNone/>
            </a:pPr>
            <a:r>
              <a:rPr lang="en"/>
              <a:t>3. </a:t>
            </a:r>
            <a:r>
              <a:rPr b="1" i="0" lang="en" sz="2550" u="none" cap="none" strike="noStrike">
                <a:solidFill>
                  <a:schemeClr val="lt1"/>
                </a:solidFill>
                <a:latin typeface="Bookman Old Style"/>
                <a:ea typeface="Bookman Old Style"/>
                <a:cs typeface="Bookman Old Style"/>
                <a:sym typeface="Bookman Old Style"/>
              </a:rPr>
              <a:t>MODIFIED INDUCTION BY ENUMERATION</a:t>
            </a:r>
            <a:endParaRPr b="1" i="0" sz="2550" u="none" cap="none" strike="noStrike">
              <a:solidFill>
                <a:schemeClr val="lt1"/>
              </a:solidFill>
              <a:latin typeface="Bookman Old Style"/>
              <a:ea typeface="Bookman Old Style"/>
              <a:cs typeface="Bookman Old Style"/>
              <a:sym typeface="Bookman Old Style"/>
            </a:endParaRPr>
          </a:p>
        </p:txBody>
      </p:sp>
      <p:sp>
        <p:nvSpPr>
          <p:cNvPr id="239" name="Google Shape;239;p33"/>
          <p:cNvSpPr/>
          <p:nvPr/>
        </p:nvSpPr>
        <p:spPr>
          <a:xfrm>
            <a:off x="355235" y="1594738"/>
            <a:ext cx="645013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44ADF8"/>
              </a:buClr>
              <a:buFont typeface="Arial"/>
              <a:buNone/>
            </a:pPr>
            <a:r>
              <a:rPr b="0" i="0" lang="en" sz="1600" u="none" cap="none" strike="noStrike">
                <a:solidFill>
                  <a:srgbClr val="44ADF8"/>
                </a:solidFill>
                <a:latin typeface="Arial"/>
                <a:ea typeface="Arial"/>
                <a:cs typeface="Arial"/>
                <a:sym typeface="Arial"/>
              </a:rPr>
              <a:t>80% of sampled x are y</a:t>
            </a:r>
            <a:endParaRPr/>
          </a:p>
          <a:p>
            <a:pPr indent="0" lvl="0" marL="0" marR="0" rtl="0" algn="l">
              <a:lnSpc>
                <a:spcPct val="100000"/>
              </a:lnSpc>
              <a:spcBef>
                <a:spcPts val="0"/>
              </a:spcBef>
              <a:spcAft>
                <a:spcPts val="0"/>
              </a:spcAft>
              <a:buClr>
                <a:srgbClr val="44ADF8"/>
              </a:buClr>
              <a:buFont typeface="Arial"/>
              <a:buNone/>
            </a:pPr>
            <a:r>
              <a:rPr b="0" i="0" lang="en" sz="1600" u="none" cap="none" strike="noStrike">
                <a:solidFill>
                  <a:srgbClr val="44ADF8"/>
                </a:solidFill>
                <a:latin typeface="Arial"/>
                <a:ea typeface="Arial"/>
                <a:cs typeface="Arial"/>
                <a:sym typeface="Arial"/>
              </a:rPr>
              <a:t>w is x</a:t>
            </a:r>
            <a:endParaRPr/>
          </a:p>
          <a:p>
            <a:pPr indent="0" lvl="0" marL="0" marR="0" rtl="0" algn="l">
              <a:lnSpc>
                <a:spcPct val="100000"/>
              </a:lnSpc>
              <a:spcBef>
                <a:spcPts val="0"/>
              </a:spcBef>
              <a:spcAft>
                <a:spcPts val="0"/>
              </a:spcAft>
              <a:buClr>
                <a:srgbClr val="44ADF8"/>
              </a:buClr>
              <a:buFont typeface="Arial"/>
              <a:buNone/>
            </a:pPr>
            <a:r>
              <a:rPr b="0" i="0" lang="en" sz="1600" u="none" cap="none" strike="noStrike">
                <a:solidFill>
                  <a:srgbClr val="44ADF8"/>
                </a:solidFill>
                <a:latin typeface="Arial"/>
                <a:ea typeface="Arial"/>
                <a:cs typeface="Arial"/>
                <a:sym typeface="Arial"/>
              </a:rPr>
              <a:t>Therefore, w is y.</a:t>
            </a:r>
            <a:endParaRPr/>
          </a:p>
        </p:txBody>
      </p:sp>
      <p:sp>
        <p:nvSpPr>
          <p:cNvPr id="240" name="Google Shape;240;p33"/>
          <p:cNvSpPr txBox="1"/>
          <p:nvPr/>
        </p:nvSpPr>
        <p:spPr>
          <a:xfrm>
            <a:off x="539430" y="2986601"/>
            <a:ext cx="8347157" cy="116955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D8E7B3"/>
              </a:buClr>
              <a:buFont typeface="Arial"/>
              <a:buNone/>
            </a:pPr>
            <a:r>
              <a:rPr b="0" i="0" lang="en" sz="1400" u="none" cap="none" strike="noStrike">
                <a:solidFill>
                  <a:srgbClr val="D8E7B3"/>
                </a:solidFill>
                <a:latin typeface="Arial"/>
                <a:ea typeface="Arial"/>
                <a:cs typeface="Arial"/>
                <a:sym typeface="Arial"/>
              </a:rPr>
              <a:t>Note that this is a combination of both the statistical syllogism and induction by enumeration;</a:t>
            </a:r>
            <a:endParaRPr/>
          </a:p>
          <a:p>
            <a:pPr indent="0" lvl="0" marL="0" marR="0" rtl="0" algn="l">
              <a:lnSpc>
                <a:spcPct val="100000"/>
              </a:lnSpc>
              <a:spcBef>
                <a:spcPts val="0"/>
              </a:spcBef>
              <a:spcAft>
                <a:spcPts val="0"/>
              </a:spcAft>
              <a:buClr>
                <a:srgbClr val="D8E7B3"/>
              </a:buClr>
              <a:buFont typeface="Arial"/>
              <a:buNone/>
            </a:pPr>
            <a:r>
              <a:rPr b="0" i="0" lang="en" sz="1400" u="none" cap="none" strike="noStrike">
                <a:solidFill>
                  <a:srgbClr val="D8E7B3"/>
                </a:solidFill>
                <a:latin typeface="Arial"/>
                <a:ea typeface="Arial"/>
                <a:cs typeface="Arial"/>
                <a:sym typeface="Arial"/>
              </a:rPr>
              <a:t>The difference between this and a statistical syllogism is that the major premise concerns a sample.</a:t>
            </a:r>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D8E7B3"/>
              </a:solidFill>
              <a:latin typeface="Arial"/>
              <a:ea typeface="Arial"/>
              <a:cs typeface="Arial"/>
              <a:sym typeface="Arial"/>
            </a:endParaRPr>
          </a:p>
          <a:p>
            <a:pPr indent="0" lvl="0" marL="0" marR="0" rtl="0" algn="l">
              <a:lnSpc>
                <a:spcPct val="100000"/>
              </a:lnSpc>
              <a:spcBef>
                <a:spcPts val="0"/>
              </a:spcBef>
              <a:spcAft>
                <a:spcPts val="0"/>
              </a:spcAft>
              <a:buClr>
                <a:srgbClr val="D8E7B3"/>
              </a:buClr>
              <a:buFont typeface="Arial"/>
              <a:buNone/>
            </a:pPr>
            <a:r>
              <a:rPr b="0" i="0" lang="en" sz="1400" u="none" cap="none" strike="noStrike">
                <a:solidFill>
                  <a:srgbClr val="D8E7B3"/>
                </a:solidFill>
                <a:latin typeface="Arial"/>
                <a:ea typeface="Arial"/>
                <a:cs typeface="Arial"/>
                <a:sym typeface="Arial"/>
              </a:rPr>
              <a:t>Therefore, the sample in the first premise must be large enough and representative, and the % must be</a:t>
            </a:r>
            <a:endParaRPr/>
          </a:p>
          <a:p>
            <a:pPr indent="0" lvl="0" marL="0" marR="0" rtl="0" algn="l">
              <a:lnSpc>
                <a:spcPct val="100000"/>
              </a:lnSpc>
              <a:spcBef>
                <a:spcPts val="0"/>
              </a:spcBef>
              <a:spcAft>
                <a:spcPts val="0"/>
              </a:spcAft>
              <a:buClr>
                <a:srgbClr val="D8E7B3"/>
              </a:buClr>
              <a:buFont typeface="Arial"/>
              <a:buNone/>
            </a:pPr>
            <a:r>
              <a:rPr b="0" i="0" lang="en" sz="1400" u="none" cap="none" strike="noStrike">
                <a:solidFill>
                  <a:srgbClr val="D8E7B3"/>
                </a:solidFill>
                <a:latin typeface="Arial"/>
                <a:ea typeface="Arial"/>
                <a:cs typeface="Arial"/>
                <a:sym typeface="Arial"/>
              </a:rPr>
              <a:t>over 50%.</a:t>
            </a:r>
            <a:endParaRPr b="0" i="0" sz="1400" u="none" cap="none" strike="noStrike">
              <a:solidFill>
                <a:srgbClr val="D8E7B3"/>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4"/>
          <p:cNvSpPr txBox="1"/>
          <p:nvPr>
            <p:ph type="title"/>
          </p:nvPr>
        </p:nvSpPr>
        <p:spPr>
          <a:xfrm>
            <a:off x="260950" y="233550"/>
            <a:ext cx="85206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Font typeface="Arial"/>
              <a:buNone/>
            </a:pPr>
            <a:r>
              <a:rPr lang="en" sz="2400"/>
              <a:t>4. </a:t>
            </a:r>
            <a:r>
              <a:rPr i="0" lang="en" sz="2400" u="none" cap="none" strike="noStrike"/>
              <a:t>ANALOGICAL INDUCTION</a:t>
            </a:r>
            <a:endParaRPr sz="2400"/>
          </a:p>
          <a:p>
            <a:pPr indent="0" lvl="0" marL="0" marR="0" rtl="0" algn="ctr">
              <a:lnSpc>
                <a:spcPct val="90000"/>
              </a:lnSpc>
              <a:spcBef>
                <a:spcPts val="1600"/>
              </a:spcBef>
              <a:spcAft>
                <a:spcPts val="0"/>
              </a:spcAft>
              <a:buClr>
                <a:schemeClr val="lt1"/>
              </a:buClr>
              <a:buFont typeface="Bookman Old Style"/>
              <a:buNone/>
            </a:pPr>
            <a:r>
              <a:t/>
            </a:r>
            <a:endParaRPr b="1" i="0" sz="1400" u="none" cap="none" strike="noStrike">
              <a:solidFill>
                <a:srgbClr val="984806"/>
              </a:solidFill>
              <a:latin typeface="Times New Roman"/>
              <a:ea typeface="Times New Roman"/>
              <a:cs typeface="Times New Roman"/>
              <a:sym typeface="Times New Roman"/>
            </a:endParaRPr>
          </a:p>
        </p:txBody>
      </p:sp>
      <p:sp>
        <p:nvSpPr>
          <p:cNvPr id="246" name="Google Shape;246;p34"/>
          <p:cNvSpPr/>
          <p:nvPr/>
        </p:nvSpPr>
        <p:spPr>
          <a:xfrm>
            <a:off x="156250" y="1034014"/>
            <a:ext cx="8199000" cy="181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The general form of this particular kind of inductive argument is the following: </a:t>
            </a:r>
            <a:endParaRPr sz="1800"/>
          </a:p>
          <a:p>
            <a:pPr indent="0" lvl="0" marL="0" marR="0" rtl="0" algn="l">
              <a:lnSpc>
                <a:spcPct val="100000"/>
              </a:lnSpc>
              <a:spcBef>
                <a:spcPts val="0"/>
              </a:spcBef>
              <a:spcAft>
                <a:spcPts val="0"/>
              </a:spcAft>
              <a:buClr>
                <a:srgbClr val="000000"/>
              </a:buClr>
              <a:buFont typeface="Arial"/>
              <a:buNone/>
            </a:pPr>
            <a:r>
              <a:t/>
            </a:r>
            <a:endParaRPr sz="1800">
              <a:solidFill>
                <a:schemeClr val="lt1"/>
              </a:solidFill>
            </a:endParaRPr>
          </a:p>
          <a:p>
            <a:pPr indent="-171450" lvl="0" marL="171450" rtl="0" algn="l">
              <a:lnSpc>
                <a:spcPct val="120000"/>
              </a:lnSpc>
              <a:spcBef>
                <a:spcPts val="0"/>
              </a:spcBef>
              <a:spcAft>
                <a:spcPts val="0"/>
              </a:spcAft>
              <a:buClr>
                <a:schemeClr val="dk1"/>
              </a:buClr>
              <a:buFont typeface="Arial"/>
              <a:buNone/>
            </a:pPr>
            <a:r>
              <a:rPr lang="en" sz="2400">
                <a:solidFill>
                  <a:schemeClr val="lt1"/>
                </a:solidFill>
                <a:latin typeface="Times New Roman"/>
                <a:ea typeface="Times New Roman"/>
                <a:cs typeface="Times New Roman"/>
                <a:sym typeface="Times New Roman"/>
              </a:rPr>
              <a:t>X = (p</a:t>
            </a:r>
            <a:r>
              <a:rPr baseline="-25000" lang="en" sz="2400">
                <a:solidFill>
                  <a:schemeClr val="lt1"/>
                </a:solidFill>
                <a:latin typeface="Times New Roman"/>
                <a:ea typeface="Times New Roman"/>
                <a:cs typeface="Times New Roman"/>
                <a:sym typeface="Times New Roman"/>
              </a:rPr>
              <a:t>1</a:t>
            </a:r>
            <a:r>
              <a:rPr lang="en" sz="2400">
                <a:solidFill>
                  <a:schemeClr val="lt1"/>
                </a:solidFill>
                <a:latin typeface="Times New Roman"/>
                <a:ea typeface="Times New Roman"/>
                <a:cs typeface="Times New Roman"/>
                <a:sym typeface="Times New Roman"/>
              </a:rPr>
              <a:t>, p</a:t>
            </a:r>
            <a:r>
              <a:rPr baseline="-25000" lang="en" sz="2400">
                <a:solidFill>
                  <a:schemeClr val="lt1"/>
                </a:solidFill>
                <a:latin typeface="Times New Roman"/>
                <a:ea typeface="Times New Roman"/>
                <a:cs typeface="Times New Roman"/>
                <a:sym typeface="Times New Roman"/>
              </a:rPr>
              <a:t>2</a:t>
            </a:r>
            <a:r>
              <a:rPr lang="en" sz="2400">
                <a:solidFill>
                  <a:schemeClr val="lt1"/>
                </a:solidFill>
                <a:latin typeface="Times New Roman"/>
                <a:ea typeface="Times New Roman"/>
                <a:cs typeface="Times New Roman"/>
                <a:sym typeface="Times New Roman"/>
              </a:rPr>
              <a:t>, p</a:t>
            </a:r>
            <a:r>
              <a:rPr baseline="-25000" lang="en" sz="2400">
                <a:solidFill>
                  <a:schemeClr val="lt1"/>
                </a:solidFill>
                <a:latin typeface="Times New Roman"/>
                <a:ea typeface="Times New Roman"/>
                <a:cs typeface="Times New Roman"/>
                <a:sym typeface="Times New Roman"/>
              </a:rPr>
              <a:t>3</a:t>
            </a:r>
            <a:r>
              <a:rPr lang="en" sz="2400">
                <a:solidFill>
                  <a:schemeClr val="lt1"/>
                </a:solidFill>
                <a:latin typeface="Times New Roman"/>
                <a:ea typeface="Times New Roman"/>
                <a:cs typeface="Times New Roman"/>
                <a:sym typeface="Times New Roman"/>
              </a:rPr>
              <a:t>…., we “estimate” p</a:t>
            </a:r>
            <a:r>
              <a:rPr baseline="-25000" lang="en" sz="2400">
                <a:solidFill>
                  <a:schemeClr val="lt1"/>
                </a:solidFill>
                <a:latin typeface="Times New Roman"/>
                <a:ea typeface="Times New Roman"/>
                <a:cs typeface="Times New Roman"/>
                <a:sym typeface="Times New Roman"/>
              </a:rPr>
              <a:t>n</a:t>
            </a:r>
            <a:r>
              <a:rPr lang="en" sz="2400">
                <a:solidFill>
                  <a:schemeClr val="lt1"/>
                </a:solidFill>
                <a:latin typeface="Times New Roman"/>
                <a:ea typeface="Times New Roman"/>
                <a:cs typeface="Times New Roman"/>
                <a:sym typeface="Times New Roman"/>
              </a:rPr>
              <a:t>+1) on the basis of:</a:t>
            </a:r>
            <a:endParaRPr sz="2400">
              <a:solidFill>
                <a:schemeClr val="lt1"/>
              </a:solidFill>
              <a:latin typeface="Rockwell"/>
              <a:ea typeface="Rockwell"/>
              <a:cs typeface="Rockwell"/>
              <a:sym typeface="Rockwell"/>
            </a:endParaRPr>
          </a:p>
          <a:p>
            <a:pPr indent="-171450" lvl="0" marL="171450" rtl="0" algn="l">
              <a:lnSpc>
                <a:spcPct val="120000"/>
              </a:lnSpc>
              <a:spcBef>
                <a:spcPts val="0"/>
              </a:spcBef>
              <a:spcAft>
                <a:spcPts val="0"/>
              </a:spcAft>
              <a:buClr>
                <a:schemeClr val="dk1"/>
              </a:buClr>
              <a:buFont typeface="Arial"/>
              <a:buNone/>
            </a:pPr>
            <a:r>
              <a:rPr lang="en" sz="2400">
                <a:solidFill>
                  <a:schemeClr val="lt1"/>
                </a:solidFill>
                <a:latin typeface="Times New Roman"/>
                <a:ea typeface="Times New Roman"/>
                <a:cs typeface="Times New Roman"/>
                <a:sym typeface="Times New Roman"/>
              </a:rPr>
              <a:t>Y = (p</a:t>
            </a:r>
            <a:r>
              <a:rPr baseline="-25000" lang="en" sz="2400">
                <a:solidFill>
                  <a:schemeClr val="lt1"/>
                </a:solidFill>
                <a:latin typeface="Times New Roman"/>
                <a:ea typeface="Times New Roman"/>
                <a:cs typeface="Times New Roman"/>
                <a:sym typeface="Times New Roman"/>
              </a:rPr>
              <a:t>1</a:t>
            </a:r>
            <a:r>
              <a:rPr lang="en" sz="2400">
                <a:solidFill>
                  <a:schemeClr val="lt1"/>
                </a:solidFill>
                <a:latin typeface="Times New Roman"/>
                <a:ea typeface="Times New Roman"/>
                <a:cs typeface="Times New Roman"/>
                <a:sym typeface="Times New Roman"/>
              </a:rPr>
              <a:t>, p</a:t>
            </a:r>
            <a:r>
              <a:rPr baseline="-25000" lang="en" sz="2400">
                <a:solidFill>
                  <a:schemeClr val="lt1"/>
                </a:solidFill>
                <a:latin typeface="Times New Roman"/>
                <a:ea typeface="Times New Roman"/>
                <a:cs typeface="Times New Roman"/>
                <a:sym typeface="Times New Roman"/>
              </a:rPr>
              <a:t>2</a:t>
            </a:r>
            <a:r>
              <a:rPr lang="en" sz="2400">
                <a:solidFill>
                  <a:schemeClr val="lt1"/>
                </a:solidFill>
                <a:latin typeface="Times New Roman"/>
                <a:ea typeface="Times New Roman"/>
                <a:cs typeface="Times New Roman"/>
                <a:sym typeface="Times New Roman"/>
              </a:rPr>
              <a:t>, p</a:t>
            </a:r>
            <a:r>
              <a:rPr baseline="-25000" lang="en" sz="2400">
                <a:solidFill>
                  <a:schemeClr val="lt1"/>
                </a:solidFill>
                <a:latin typeface="Times New Roman"/>
                <a:ea typeface="Times New Roman"/>
                <a:cs typeface="Times New Roman"/>
                <a:sym typeface="Times New Roman"/>
              </a:rPr>
              <a:t>3</a:t>
            </a:r>
            <a:r>
              <a:rPr lang="en" sz="2400">
                <a:solidFill>
                  <a:schemeClr val="lt1"/>
                </a:solidFill>
                <a:latin typeface="Times New Roman"/>
                <a:ea typeface="Times New Roman"/>
                <a:cs typeface="Times New Roman"/>
                <a:sym typeface="Times New Roman"/>
              </a:rPr>
              <a:t>…., p</a:t>
            </a:r>
            <a:r>
              <a:rPr baseline="-25000" lang="en" sz="2400">
                <a:solidFill>
                  <a:schemeClr val="lt1"/>
                </a:solidFill>
                <a:latin typeface="Times New Roman"/>
                <a:ea typeface="Times New Roman"/>
                <a:cs typeface="Times New Roman"/>
                <a:sym typeface="Times New Roman"/>
              </a:rPr>
              <a:t>n</a:t>
            </a:r>
            <a:r>
              <a:rPr lang="en" sz="2400">
                <a:solidFill>
                  <a:schemeClr val="lt1"/>
                </a:solidFill>
                <a:latin typeface="Times New Roman"/>
                <a:ea typeface="Times New Roman"/>
                <a:cs typeface="Times New Roman"/>
                <a:sym typeface="Times New Roman"/>
              </a:rPr>
              <a:t>+1)</a:t>
            </a:r>
            <a:endParaRPr sz="2400">
              <a:solidFill>
                <a:schemeClr val="lt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Font typeface="Arial"/>
              <a:buNone/>
            </a:pPr>
            <a:r>
              <a:t/>
            </a:r>
            <a:endParaRPr sz="1800">
              <a:solidFill>
                <a:schemeClr val="lt1"/>
              </a:solidFill>
            </a:endParaRPr>
          </a:p>
          <a:p>
            <a:pPr indent="0" lvl="0" marL="0" marR="0" rtl="0" algn="l">
              <a:lnSpc>
                <a:spcPct val="100000"/>
              </a:lnSpc>
              <a:spcBef>
                <a:spcPts val="0"/>
              </a:spcBef>
              <a:spcAft>
                <a:spcPts val="0"/>
              </a:spcAft>
              <a:buClr>
                <a:srgbClr val="000000"/>
              </a:buClr>
              <a:buFont typeface="Arial"/>
              <a:buNone/>
            </a:pPr>
            <a:r>
              <a:t/>
            </a:r>
            <a:endParaRPr sz="1800">
              <a:solidFill>
                <a:schemeClr val="lt1"/>
              </a:solidFill>
            </a:endParaRPr>
          </a:p>
          <a:p>
            <a:pPr indent="0" lvl="0" marL="0" marR="0" rtl="0" algn="l">
              <a:lnSpc>
                <a:spcPct val="100000"/>
              </a:lnSpc>
              <a:spcBef>
                <a:spcPts val="0"/>
              </a:spcBef>
              <a:spcAft>
                <a:spcPts val="0"/>
              </a:spcAft>
              <a:buClr>
                <a:schemeClr val="lt1"/>
              </a:buClr>
              <a:buFont typeface="Arial"/>
              <a:buNone/>
            </a:pPr>
            <a:r>
              <a:rPr b="0" i="0" lang="en" sz="1800" u="none" cap="none" strike="noStrike">
                <a:solidFill>
                  <a:schemeClr val="lt1"/>
                </a:solidFill>
                <a:latin typeface="Arial"/>
                <a:ea typeface="Arial"/>
                <a:cs typeface="Arial"/>
                <a:sym typeface="Arial"/>
              </a:rPr>
              <a:t>x, which is a particular thing or a class of things, possesses certain properties {p1, p2, p3,…..pn} in common with some y (another particular thing or class of things), and it is this fact that is the basis for the inference that x possesses some other property (pn+1) that y also possesses.</a:t>
            </a:r>
            <a:endParaRPr sz="1800"/>
          </a:p>
          <a:p>
            <a:pPr indent="0" lvl="0" marL="0" marR="0" rtl="0" algn="l">
              <a:lnSpc>
                <a:spcPct val="100000"/>
              </a:lnSpc>
              <a:spcBef>
                <a:spcPts val="0"/>
              </a:spcBef>
              <a:spcAft>
                <a:spcPts val="0"/>
              </a:spcAft>
              <a:buClr>
                <a:schemeClr val="lt1"/>
              </a:buClr>
              <a:buFont typeface="Arial"/>
              <a:buNone/>
            </a:pPr>
            <a:r>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5"/>
          <p:cNvSpPr txBox="1"/>
          <p:nvPr>
            <p:ph idx="1" type="body"/>
          </p:nvPr>
        </p:nvSpPr>
        <p:spPr>
          <a:xfrm>
            <a:off x="190464" y="2167696"/>
            <a:ext cx="8520600" cy="1483800"/>
          </a:xfrm>
          <a:prstGeom prst="rect">
            <a:avLst/>
          </a:prstGeom>
          <a:noFill/>
          <a:ln>
            <a:noFill/>
          </a:ln>
        </p:spPr>
        <p:txBody>
          <a:bodyPr anchorCtr="0" anchor="t" bIns="91425" lIns="91425" spcFirstLastPara="1" rIns="91425" wrap="square" tIns="91425">
            <a:noAutofit/>
          </a:bodyPr>
          <a:lstStyle/>
          <a:p>
            <a:pPr indent="-171450" lvl="0" marL="171450" marR="0" rtl="0" algn="l">
              <a:lnSpc>
                <a:spcPct val="120000"/>
              </a:lnSpc>
              <a:spcBef>
                <a:spcPts val="0"/>
              </a:spcBef>
              <a:spcAft>
                <a:spcPts val="0"/>
              </a:spcAft>
              <a:buClr>
                <a:schemeClr val="dk1"/>
              </a:buClr>
              <a:buFont typeface="Arial"/>
              <a:buNone/>
            </a:pPr>
            <a:r>
              <a:rPr b="0" i="0" lang="en" sz="1500" u="none" cap="none" strike="noStrike">
                <a:solidFill>
                  <a:schemeClr val="dk1"/>
                </a:solidFill>
                <a:latin typeface="Times New Roman"/>
                <a:ea typeface="Times New Roman"/>
                <a:cs typeface="Times New Roman"/>
                <a:sym typeface="Times New Roman"/>
              </a:rPr>
              <a:t> </a:t>
            </a:r>
            <a:endParaRPr b="0" i="0" sz="1500" u="none" cap="none" strike="noStrike">
              <a:solidFill>
                <a:schemeClr val="dk1"/>
              </a:solidFill>
              <a:latin typeface="Times New Roman"/>
              <a:ea typeface="Times New Roman"/>
              <a:cs typeface="Times New Roman"/>
              <a:sym typeface="Times New Roman"/>
            </a:endParaRPr>
          </a:p>
          <a:p>
            <a:pPr indent="-171450" lvl="0" marL="171450" marR="0" rtl="0" algn="l">
              <a:lnSpc>
                <a:spcPct val="120000"/>
              </a:lnSpc>
              <a:spcBef>
                <a:spcPts val="0"/>
              </a:spcBef>
              <a:spcAft>
                <a:spcPts val="0"/>
              </a:spcAft>
              <a:buClr>
                <a:schemeClr val="dk1"/>
              </a:buClr>
              <a:buFont typeface="Arial"/>
              <a:buNone/>
            </a:pPr>
            <a:r>
              <a:rPr b="0" i="0" lang="en" sz="2400" u="none" cap="none" strike="noStrike">
                <a:solidFill>
                  <a:schemeClr val="lt1"/>
                </a:solidFill>
                <a:latin typeface="Times New Roman"/>
                <a:ea typeface="Times New Roman"/>
                <a:cs typeface="Times New Roman"/>
                <a:sym typeface="Times New Roman"/>
              </a:rPr>
              <a:t>X = (p</a:t>
            </a:r>
            <a:r>
              <a:rPr b="0" baseline="-25000" i="0" lang="en" sz="2400" u="none" cap="none" strike="noStrike">
                <a:solidFill>
                  <a:schemeClr val="lt1"/>
                </a:solidFill>
                <a:latin typeface="Times New Roman"/>
                <a:ea typeface="Times New Roman"/>
                <a:cs typeface="Times New Roman"/>
                <a:sym typeface="Times New Roman"/>
              </a:rPr>
              <a:t>1</a:t>
            </a:r>
            <a:r>
              <a:rPr b="0" i="0" lang="en" sz="2400" u="none" cap="none" strike="noStrike">
                <a:solidFill>
                  <a:schemeClr val="lt1"/>
                </a:solidFill>
                <a:latin typeface="Times New Roman"/>
                <a:ea typeface="Times New Roman"/>
                <a:cs typeface="Times New Roman"/>
                <a:sym typeface="Times New Roman"/>
              </a:rPr>
              <a:t>, p</a:t>
            </a:r>
            <a:r>
              <a:rPr b="0" baseline="-25000" i="0" lang="en" sz="2400" u="none" cap="none" strike="noStrike">
                <a:solidFill>
                  <a:schemeClr val="lt1"/>
                </a:solidFill>
                <a:latin typeface="Times New Roman"/>
                <a:ea typeface="Times New Roman"/>
                <a:cs typeface="Times New Roman"/>
                <a:sym typeface="Times New Roman"/>
              </a:rPr>
              <a:t>2</a:t>
            </a:r>
            <a:r>
              <a:rPr b="0" i="0" lang="en" sz="2400" u="none" cap="none" strike="noStrike">
                <a:solidFill>
                  <a:schemeClr val="lt1"/>
                </a:solidFill>
                <a:latin typeface="Times New Roman"/>
                <a:ea typeface="Times New Roman"/>
                <a:cs typeface="Times New Roman"/>
                <a:sym typeface="Times New Roman"/>
              </a:rPr>
              <a:t>, p</a:t>
            </a:r>
            <a:r>
              <a:rPr b="0" baseline="-25000" i="0" lang="en" sz="2400" u="none" cap="none" strike="noStrike">
                <a:solidFill>
                  <a:schemeClr val="lt1"/>
                </a:solidFill>
                <a:latin typeface="Times New Roman"/>
                <a:ea typeface="Times New Roman"/>
                <a:cs typeface="Times New Roman"/>
                <a:sym typeface="Times New Roman"/>
              </a:rPr>
              <a:t>3</a:t>
            </a:r>
            <a:r>
              <a:rPr b="0" i="0" lang="en" sz="2400" u="none" cap="none" strike="noStrike">
                <a:solidFill>
                  <a:schemeClr val="lt1"/>
                </a:solidFill>
                <a:latin typeface="Times New Roman"/>
                <a:ea typeface="Times New Roman"/>
                <a:cs typeface="Times New Roman"/>
                <a:sym typeface="Times New Roman"/>
              </a:rPr>
              <a:t>…., we “estimate” p</a:t>
            </a:r>
            <a:r>
              <a:rPr b="0" baseline="-25000" i="0" lang="en" sz="2400" u="none" cap="none" strike="noStrike">
                <a:solidFill>
                  <a:schemeClr val="lt1"/>
                </a:solidFill>
                <a:latin typeface="Times New Roman"/>
                <a:ea typeface="Times New Roman"/>
                <a:cs typeface="Times New Roman"/>
                <a:sym typeface="Times New Roman"/>
              </a:rPr>
              <a:t>n</a:t>
            </a:r>
            <a:r>
              <a:rPr b="0" i="0" lang="en" sz="2400" u="none" cap="none" strike="noStrike">
                <a:solidFill>
                  <a:schemeClr val="lt1"/>
                </a:solidFill>
                <a:latin typeface="Times New Roman"/>
                <a:ea typeface="Times New Roman"/>
                <a:cs typeface="Times New Roman"/>
                <a:sym typeface="Times New Roman"/>
              </a:rPr>
              <a:t>+1) on the basis of:</a:t>
            </a:r>
            <a:endParaRPr sz="2400"/>
          </a:p>
          <a:p>
            <a:pPr indent="-171450" lvl="0" marL="171450" marR="0" rtl="0" algn="l">
              <a:lnSpc>
                <a:spcPct val="120000"/>
              </a:lnSpc>
              <a:spcBef>
                <a:spcPts val="0"/>
              </a:spcBef>
              <a:spcAft>
                <a:spcPts val="0"/>
              </a:spcAft>
              <a:buClr>
                <a:schemeClr val="dk1"/>
              </a:buClr>
              <a:buFont typeface="Arial"/>
              <a:buNone/>
            </a:pPr>
            <a:r>
              <a:rPr b="0" i="0" lang="en" sz="2400" u="none" cap="none" strike="noStrike">
                <a:solidFill>
                  <a:schemeClr val="lt1"/>
                </a:solidFill>
                <a:latin typeface="Times New Roman"/>
                <a:ea typeface="Times New Roman"/>
                <a:cs typeface="Times New Roman"/>
                <a:sym typeface="Times New Roman"/>
              </a:rPr>
              <a:t>Y = (p</a:t>
            </a:r>
            <a:r>
              <a:rPr b="0" baseline="-25000" i="0" lang="en" sz="2400" u="none" cap="none" strike="noStrike">
                <a:solidFill>
                  <a:schemeClr val="lt1"/>
                </a:solidFill>
                <a:latin typeface="Times New Roman"/>
                <a:ea typeface="Times New Roman"/>
                <a:cs typeface="Times New Roman"/>
                <a:sym typeface="Times New Roman"/>
              </a:rPr>
              <a:t>1</a:t>
            </a:r>
            <a:r>
              <a:rPr b="0" i="0" lang="en" sz="2400" u="none" cap="none" strike="noStrike">
                <a:solidFill>
                  <a:schemeClr val="lt1"/>
                </a:solidFill>
                <a:latin typeface="Times New Roman"/>
                <a:ea typeface="Times New Roman"/>
                <a:cs typeface="Times New Roman"/>
                <a:sym typeface="Times New Roman"/>
              </a:rPr>
              <a:t>, p</a:t>
            </a:r>
            <a:r>
              <a:rPr b="0" baseline="-25000" i="0" lang="en" sz="2400" u="none" cap="none" strike="noStrike">
                <a:solidFill>
                  <a:schemeClr val="lt1"/>
                </a:solidFill>
                <a:latin typeface="Times New Roman"/>
                <a:ea typeface="Times New Roman"/>
                <a:cs typeface="Times New Roman"/>
                <a:sym typeface="Times New Roman"/>
              </a:rPr>
              <a:t>2</a:t>
            </a:r>
            <a:r>
              <a:rPr b="0" i="0" lang="en" sz="2400" u="none" cap="none" strike="noStrike">
                <a:solidFill>
                  <a:schemeClr val="lt1"/>
                </a:solidFill>
                <a:latin typeface="Times New Roman"/>
                <a:ea typeface="Times New Roman"/>
                <a:cs typeface="Times New Roman"/>
                <a:sym typeface="Times New Roman"/>
              </a:rPr>
              <a:t>, p</a:t>
            </a:r>
            <a:r>
              <a:rPr b="0" baseline="-25000" i="0" lang="en" sz="2400" u="none" cap="none" strike="noStrike">
                <a:solidFill>
                  <a:schemeClr val="lt1"/>
                </a:solidFill>
                <a:latin typeface="Times New Roman"/>
                <a:ea typeface="Times New Roman"/>
                <a:cs typeface="Times New Roman"/>
                <a:sym typeface="Times New Roman"/>
              </a:rPr>
              <a:t>3</a:t>
            </a:r>
            <a:r>
              <a:rPr b="0" i="0" lang="en" sz="2400" u="none" cap="none" strike="noStrike">
                <a:solidFill>
                  <a:schemeClr val="lt1"/>
                </a:solidFill>
                <a:latin typeface="Times New Roman"/>
                <a:ea typeface="Times New Roman"/>
                <a:cs typeface="Times New Roman"/>
                <a:sym typeface="Times New Roman"/>
              </a:rPr>
              <a:t>…., p</a:t>
            </a:r>
            <a:r>
              <a:rPr b="0" baseline="-25000" i="0" lang="en" sz="2400" u="none" cap="none" strike="noStrike">
                <a:solidFill>
                  <a:schemeClr val="lt1"/>
                </a:solidFill>
                <a:latin typeface="Times New Roman"/>
                <a:ea typeface="Times New Roman"/>
                <a:cs typeface="Times New Roman"/>
                <a:sym typeface="Times New Roman"/>
              </a:rPr>
              <a:t>n</a:t>
            </a:r>
            <a:r>
              <a:rPr b="0" i="0" lang="en" sz="2400" u="none" cap="none" strike="noStrike">
                <a:solidFill>
                  <a:schemeClr val="lt1"/>
                </a:solidFill>
                <a:latin typeface="Times New Roman"/>
                <a:ea typeface="Times New Roman"/>
                <a:cs typeface="Times New Roman"/>
                <a:sym typeface="Times New Roman"/>
              </a:rPr>
              <a:t>+1)</a:t>
            </a:r>
            <a:endParaRPr sz="2400"/>
          </a:p>
          <a:p>
            <a:pPr indent="-171450" lvl="0" marL="171450" marR="0" rtl="0" algn="l">
              <a:lnSpc>
                <a:spcPct val="120000"/>
              </a:lnSpc>
              <a:spcBef>
                <a:spcPts val="0"/>
              </a:spcBef>
              <a:spcAft>
                <a:spcPts val="0"/>
              </a:spcAft>
              <a:buClr>
                <a:schemeClr val="lt1"/>
              </a:buClr>
              <a:buFont typeface="Arial"/>
              <a:buNone/>
            </a:pPr>
            <a:r>
              <a:t/>
            </a:r>
            <a:endParaRPr b="0" i="0" sz="1500" u="none" cap="none" strike="noStrike">
              <a:solidFill>
                <a:schemeClr val="lt1"/>
              </a:solidFill>
              <a:latin typeface="Rockwell"/>
              <a:ea typeface="Rockwell"/>
              <a:cs typeface="Rockwell"/>
              <a:sym typeface="Rockwell"/>
            </a:endParaRPr>
          </a:p>
        </p:txBody>
      </p:sp>
      <p:sp>
        <p:nvSpPr>
          <p:cNvPr id="252" name="Google Shape;252;p35"/>
          <p:cNvSpPr/>
          <p:nvPr/>
        </p:nvSpPr>
        <p:spPr>
          <a:xfrm>
            <a:off x="289151" y="587425"/>
            <a:ext cx="7633200" cy="116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44ADF8"/>
              </a:buClr>
              <a:buFont typeface="Arial"/>
              <a:buNone/>
            </a:pPr>
            <a:r>
              <a:rPr b="0" i="0" lang="en" sz="1800" u="none" cap="none" strike="noStrike">
                <a:solidFill>
                  <a:srgbClr val="44ADF8"/>
                </a:solidFill>
                <a:latin typeface="Arial"/>
                <a:ea typeface="Arial"/>
                <a:cs typeface="Arial"/>
                <a:sym typeface="Arial"/>
              </a:rPr>
              <a:t>For example, we know that geese (Y) are birds </a:t>
            </a:r>
            <a:r>
              <a:rPr b="0" i="0" lang="en" sz="1800" u="none" cap="none" strike="noStrike">
                <a:solidFill>
                  <a:srgbClr val="FFFFFF"/>
                </a:solidFill>
                <a:latin typeface="Arial"/>
                <a:ea typeface="Arial"/>
                <a:cs typeface="Arial"/>
                <a:sym typeface="Arial"/>
              </a:rPr>
              <a:t>(p</a:t>
            </a:r>
            <a:r>
              <a:rPr b="0" baseline="-25000" i="0" lang="en" sz="1800" u="none" cap="none" strike="noStrike">
                <a:solidFill>
                  <a:srgbClr val="FFFFFF"/>
                </a:solidFill>
                <a:latin typeface="Arial"/>
                <a:ea typeface="Arial"/>
                <a:cs typeface="Arial"/>
                <a:sym typeface="Arial"/>
              </a:rPr>
              <a:t>1</a:t>
            </a:r>
            <a:r>
              <a:rPr b="0" i="0" lang="en" sz="1800" u="none" cap="none" strike="noStrike">
                <a:solidFill>
                  <a:srgbClr val="FFFFFF"/>
                </a:solidFill>
                <a:latin typeface="Arial"/>
                <a:ea typeface="Arial"/>
                <a:cs typeface="Arial"/>
                <a:sym typeface="Arial"/>
              </a:rPr>
              <a:t>)</a:t>
            </a:r>
            <a:r>
              <a:rPr b="0" i="0" lang="en" sz="1800" u="none" cap="none" strike="noStrike">
                <a:solidFill>
                  <a:srgbClr val="44ADF8"/>
                </a:solidFill>
                <a:latin typeface="Arial"/>
                <a:ea typeface="Arial"/>
                <a:cs typeface="Arial"/>
                <a:sym typeface="Arial"/>
              </a:rPr>
              <a:t>, they are aquatic </a:t>
            </a:r>
            <a:r>
              <a:rPr b="0" i="0" lang="en" sz="1800" u="none" cap="none" strike="noStrike">
                <a:solidFill>
                  <a:srgbClr val="FFFFFF"/>
                </a:solidFill>
                <a:latin typeface="Arial"/>
                <a:ea typeface="Arial"/>
                <a:cs typeface="Arial"/>
                <a:sym typeface="Arial"/>
              </a:rPr>
              <a:t>(p</a:t>
            </a:r>
            <a:r>
              <a:rPr b="0" baseline="-25000" i="0" lang="en" sz="1800" u="none" cap="none" strike="noStrike">
                <a:solidFill>
                  <a:srgbClr val="FFFFFF"/>
                </a:solidFill>
                <a:latin typeface="Arial"/>
                <a:ea typeface="Arial"/>
                <a:cs typeface="Arial"/>
                <a:sym typeface="Arial"/>
              </a:rPr>
              <a:t>2</a:t>
            </a:r>
            <a:r>
              <a:rPr b="0" i="0" lang="en" sz="1800" u="none" cap="none" strike="noStrike">
                <a:solidFill>
                  <a:srgbClr val="FFFFFF"/>
                </a:solidFill>
                <a:latin typeface="Arial"/>
                <a:ea typeface="Arial"/>
                <a:cs typeface="Arial"/>
                <a:sym typeface="Arial"/>
              </a:rPr>
              <a:t>),</a:t>
            </a:r>
            <a:r>
              <a:rPr b="0" i="0" lang="en" sz="1800" u="none" cap="none" strike="noStrike">
                <a:solidFill>
                  <a:srgbClr val="44ADF8"/>
                </a:solidFill>
                <a:latin typeface="Arial"/>
                <a:ea typeface="Arial"/>
                <a:cs typeface="Arial"/>
                <a:sym typeface="Arial"/>
              </a:rPr>
              <a:t> and they migrate </a:t>
            </a:r>
            <a:r>
              <a:rPr b="0" i="0" lang="en" sz="1800" u="none" cap="none" strike="noStrike">
                <a:solidFill>
                  <a:srgbClr val="FFFFFF"/>
                </a:solidFill>
                <a:latin typeface="Arial"/>
                <a:ea typeface="Arial"/>
                <a:cs typeface="Arial"/>
                <a:sym typeface="Arial"/>
              </a:rPr>
              <a:t>(p</a:t>
            </a:r>
            <a:r>
              <a:rPr b="0" baseline="-25000" i="0" lang="en" sz="1800" u="none" cap="none" strike="noStrike">
                <a:solidFill>
                  <a:srgbClr val="FFFFFF"/>
                </a:solidFill>
                <a:latin typeface="Arial"/>
                <a:ea typeface="Arial"/>
                <a:cs typeface="Arial"/>
                <a:sym typeface="Arial"/>
              </a:rPr>
              <a:t>3</a:t>
            </a:r>
            <a:r>
              <a:rPr b="0" i="0" lang="en" sz="1800" u="none" cap="none" strike="noStrike">
                <a:solidFill>
                  <a:srgbClr val="FFFFFF"/>
                </a:solidFill>
                <a:latin typeface="Arial"/>
                <a:ea typeface="Arial"/>
                <a:cs typeface="Arial"/>
                <a:sym typeface="Arial"/>
              </a:rPr>
              <a:t>)</a:t>
            </a:r>
            <a:r>
              <a:rPr b="0" i="0" lang="en" sz="1800" u="none" cap="none" strike="noStrike">
                <a:solidFill>
                  <a:srgbClr val="44ADF8"/>
                </a:solidFill>
                <a:latin typeface="Arial"/>
                <a:ea typeface="Arial"/>
                <a:cs typeface="Arial"/>
                <a:sym typeface="Arial"/>
              </a:rPr>
              <a:t>. But we also know that they mate for life, that is, they are monogamous </a:t>
            </a:r>
            <a:r>
              <a:rPr b="0" i="0" lang="en" sz="1800" u="none" cap="none" strike="noStrike">
                <a:solidFill>
                  <a:srgbClr val="FFFFFF"/>
                </a:solidFill>
                <a:latin typeface="Arial"/>
                <a:ea typeface="Arial"/>
                <a:cs typeface="Arial"/>
                <a:sym typeface="Arial"/>
              </a:rPr>
              <a:t>(</a:t>
            </a:r>
            <a:r>
              <a:rPr lang="en" sz="1800">
                <a:solidFill>
                  <a:srgbClr val="FFFFFF"/>
                </a:solidFill>
              </a:rPr>
              <a:t>+1)</a:t>
            </a:r>
            <a:r>
              <a:rPr b="0" i="0" lang="en" sz="1800" u="none" cap="none" strike="noStrike">
                <a:solidFill>
                  <a:srgbClr val="44ADF8"/>
                </a:solidFill>
                <a:latin typeface="Arial"/>
                <a:ea typeface="Arial"/>
                <a:cs typeface="Arial"/>
                <a:sym typeface="Arial"/>
              </a:rPr>
              <a:t>, believe it or not. Now, ducks (X) too are birds, and they are aquatic, and they migrate. We estimate, by general analogical induction, that they too mate for life:</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6"/>
          <p:cNvSpPr/>
          <p:nvPr/>
        </p:nvSpPr>
        <p:spPr>
          <a:xfrm>
            <a:off x="294496" y="354816"/>
            <a:ext cx="8341500" cy="181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Another example of an analogical induction is the following:</a:t>
            </a:r>
            <a:endParaRPr sz="2400"/>
          </a:p>
          <a:p>
            <a:pPr indent="0" lvl="0" marL="0" marR="0" rtl="0" algn="l">
              <a:lnSpc>
                <a:spcPct val="100000"/>
              </a:lnSpc>
              <a:spcBef>
                <a:spcPts val="0"/>
              </a:spcBef>
              <a:spcAft>
                <a:spcPts val="0"/>
              </a:spcAft>
              <a:buClr>
                <a:srgbClr val="000000"/>
              </a:buClr>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2400" u="none" cap="none" strike="noStrike">
                <a:solidFill>
                  <a:srgbClr val="E06666"/>
                </a:solidFill>
                <a:latin typeface="Arial"/>
                <a:ea typeface="Arial"/>
                <a:cs typeface="Arial"/>
                <a:sym typeface="Arial"/>
              </a:rPr>
              <a:t>y = Rats are mammals, and they possess a nervous system that includes a developed brain.</a:t>
            </a:r>
            <a:endParaRPr sz="2400">
              <a:solidFill>
                <a:srgbClr val="E06666"/>
              </a:solidFill>
            </a:endParaRPr>
          </a:p>
          <a:p>
            <a:pPr indent="0" lvl="0" marL="0" marR="0" rtl="0" algn="l">
              <a:lnSpc>
                <a:spcPct val="100000"/>
              </a:lnSpc>
              <a:spcBef>
                <a:spcPts val="0"/>
              </a:spcBef>
              <a:spcAft>
                <a:spcPts val="0"/>
              </a:spcAft>
              <a:buClr>
                <a:srgbClr val="000000"/>
              </a:buClr>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2400" u="none" cap="none" strike="noStrike">
                <a:solidFill>
                  <a:srgbClr val="00FFFF"/>
                </a:solidFill>
                <a:latin typeface="Arial"/>
                <a:ea typeface="Arial"/>
                <a:cs typeface="Arial"/>
                <a:sym typeface="Arial"/>
              </a:rPr>
              <a:t>x = Human beings are mammals, they possess a nervous system that includes a developed brain.</a:t>
            </a:r>
            <a:endParaRPr sz="2400">
              <a:solidFill>
                <a:srgbClr val="00FFFF"/>
              </a:solidFill>
            </a:endParaRPr>
          </a:p>
          <a:p>
            <a:pPr indent="0" lvl="0" marL="0" marR="0" rtl="0" algn="l">
              <a:lnSpc>
                <a:spcPct val="100000"/>
              </a:lnSpc>
              <a:spcBef>
                <a:spcPts val="0"/>
              </a:spcBef>
              <a:spcAft>
                <a:spcPts val="0"/>
              </a:spcAft>
              <a:buClr>
                <a:srgbClr val="000000"/>
              </a:buClr>
              <a:buFont typeface="Arial"/>
              <a:buNone/>
            </a:pPr>
            <a:r>
              <a:t/>
            </a:r>
            <a:endParaRPr b="0" i="0" sz="2400" u="none" cap="none" strike="noStrike">
              <a:solidFill>
                <a:srgbClr val="00FFFF"/>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90% of the rats died when they were exposed to Nerve Agent 274.</a:t>
            </a:r>
            <a:endParaRPr sz="2400"/>
          </a:p>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Therefore, we infer that 90% of all humans will die if they are exposed to Nerve Agent 274.</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37"/>
          <p:cNvSpPr txBox="1"/>
          <p:nvPr>
            <p:ph type="title"/>
          </p:nvPr>
        </p:nvSpPr>
        <p:spPr>
          <a:xfrm>
            <a:off x="201725" y="106625"/>
            <a:ext cx="85206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44ADF8"/>
              </a:buClr>
              <a:buFont typeface="Bookman Old Style"/>
              <a:buNone/>
            </a:pPr>
            <a:r>
              <a:rPr b="1" i="0" lang="en" sz="2550" u="none" cap="none" strike="noStrike">
                <a:solidFill>
                  <a:srgbClr val="44ADF8"/>
                </a:solidFill>
                <a:latin typeface="Bookman Old Style"/>
                <a:ea typeface="Bookman Old Style"/>
                <a:cs typeface="Bookman Old Style"/>
                <a:sym typeface="Bookman Old Style"/>
              </a:rPr>
              <a:t>CONDITIONS FOR REASONABLE WARRANT</a:t>
            </a:r>
            <a:endParaRPr/>
          </a:p>
        </p:txBody>
      </p:sp>
      <p:sp>
        <p:nvSpPr>
          <p:cNvPr id="263" name="Google Shape;263;p37"/>
          <p:cNvSpPr/>
          <p:nvPr/>
        </p:nvSpPr>
        <p:spPr>
          <a:xfrm>
            <a:off x="147875" y="875300"/>
            <a:ext cx="8628300" cy="160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There are three criteria used to determine reasonable warrant for this type of inductive argument:</a:t>
            </a:r>
            <a:endParaRPr sz="2400"/>
          </a:p>
          <a:p>
            <a:pPr indent="0" lvl="0" marL="0" marR="0" rtl="0" algn="l">
              <a:lnSpc>
                <a:spcPct val="100000"/>
              </a:lnSpc>
              <a:spcBef>
                <a:spcPts val="0"/>
              </a:spcBef>
              <a:spcAft>
                <a:spcPts val="0"/>
              </a:spcAft>
              <a:buClr>
                <a:srgbClr val="000000"/>
              </a:buClr>
              <a:buFont typeface="Arial"/>
              <a:buNone/>
            </a:pPr>
            <a:r>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rPr b="0" i="0" lang="en" sz="2400" u="none" cap="none" strike="noStrike">
                <a:solidFill>
                  <a:srgbClr val="EA9999"/>
                </a:solidFill>
                <a:latin typeface="Arial"/>
                <a:ea typeface="Arial"/>
                <a:cs typeface="Arial"/>
                <a:sym typeface="Arial"/>
              </a:rPr>
              <a:t>1)  The more properties that x and y have in common, the greater the warrant for the estimation.</a:t>
            </a:r>
            <a:endParaRPr sz="2400">
              <a:solidFill>
                <a:srgbClr val="EA9999"/>
              </a:solidFill>
            </a:endParaRPr>
          </a:p>
        </p:txBody>
      </p:sp>
      <p:sp>
        <p:nvSpPr>
          <p:cNvPr id="264" name="Google Shape;264;p37"/>
          <p:cNvSpPr/>
          <p:nvPr/>
        </p:nvSpPr>
        <p:spPr>
          <a:xfrm>
            <a:off x="201725" y="3075575"/>
            <a:ext cx="8520600" cy="95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2400" u="none" cap="none" strike="noStrike">
                <a:solidFill>
                  <a:srgbClr val="FFF2CC"/>
                </a:solidFill>
                <a:latin typeface="Arial"/>
                <a:ea typeface="Arial"/>
                <a:cs typeface="Arial"/>
                <a:sym typeface="Arial"/>
              </a:rPr>
              <a:t>2)   The more relevant the shared properties are {p1, p2, p3,…pn} to property pn+1, the greater the warrant. I.e., </a:t>
            </a:r>
            <a:r>
              <a:rPr lang="en" sz="2400">
                <a:solidFill>
                  <a:srgbClr val="FFF2CC"/>
                </a:solidFill>
              </a:rPr>
              <a:t>t</a:t>
            </a:r>
            <a:r>
              <a:rPr b="0" i="0" lang="en" sz="2400" u="none" cap="none" strike="noStrike">
                <a:solidFill>
                  <a:srgbClr val="FFF2CC"/>
                </a:solidFill>
                <a:latin typeface="Arial"/>
                <a:ea typeface="Arial"/>
                <a:cs typeface="Arial"/>
                <a:sym typeface="Arial"/>
              </a:rPr>
              <a:t>he property of a nervous system is relevant to the property of being affected by exposure to Nerve Agent 274.</a:t>
            </a:r>
            <a:endParaRPr sz="2400">
              <a:solidFill>
                <a:srgbClr val="FFF2CC"/>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38"/>
          <p:cNvSpPr/>
          <p:nvPr/>
        </p:nvSpPr>
        <p:spPr>
          <a:xfrm>
            <a:off x="204962" y="607744"/>
            <a:ext cx="8446800" cy="138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3)   </a:t>
            </a:r>
            <a:r>
              <a:rPr b="0" i="0" lang="en" sz="2400" u="none" cap="none" strike="noStrike">
                <a:solidFill>
                  <a:srgbClr val="FFE599"/>
                </a:solidFill>
                <a:latin typeface="Arial"/>
                <a:ea typeface="Arial"/>
                <a:cs typeface="Arial"/>
                <a:sym typeface="Arial"/>
              </a:rPr>
              <a:t>Relevant dissimilarities must also be taken into consideration. The more dissimilarities and the greater their relevance, the weaker is the warrant. </a:t>
            </a:r>
            <a:endParaRPr b="0" i="0" sz="2400" u="none" cap="none" strike="noStrike">
              <a:solidFill>
                <a:srgbClr val="FFE599"/>
              </a:solidFill>
              <a:latin typeface="Arial"/>
              <a:ea typeface="Arial"/>
              <a:cs typeface="Arial"/>
              <a:sym typeface="Arial"/>
            </a:endParaRPr>
          </a:p>
          <a:p>
            <a:pPr indent="0" lvl="0" marL="0" marR="0" rtl="0" algn="l">
              <a:lnSpc>
                <a:spcPct val="100000"/>
              </a:lnSpc>
              <a:spcBef>
                <a:spcPts val="0"/>
              </a:spcBef>
              <a:spcAft>
                <a:spcPts val="0"/>
              </a:spcAft>
              <a:buClr>
                <a:schemeClr val="lt1"/>
              </a:buClr>
              <a:buFont typeface="Arial"/>
              <a:buNone/>
            </a:pPr>
            <a:r>
              <a:t/>
            </a:r>
            <a:endParaRPr sz="2400">
              <a:solidFill>
                <a:schemeClr val="lt1"/>
              </a:solidFill>
            </a:endParaRPr>
          </a:p>
          <a:p>
            <a:pPr indent="0" lvl="0" marL="0" marR="0" rtl="0" algn="l">
              <a:lnSpc>
                <a:spcPct val="100000"/>
              </a:lnSpc>
              <a:spcBef>
                <a:spcPts val="0"/>
              </a:spcBef>
              <a:spcAft>
                <a:spcPts val="0"/>
              </a:spcAft>
              <a:buClr>
                <a:schemeClr val="lt1"/>
              </a:buClr>
              <a:buFont typeface="Arial"/>
              <a:buNone/>
            </a:pPr>
            <a:r>
              <a:rPr b="0" i="0" lang="en" sz="2400" u="none" cap="none" strike="noStrike">
                <a:solidFill>
                  <a:schemeClr val="lt1"/>
                </a:solidFill>
                <a:latin typeface="Arial"/>
                <a:ea typeface="Arial"/>
                <a:cs typeface="Arial"/>
                <a:sym typeface="Arial"/>
              </a:rPr>
              <a:t>For example, rats and humans have many dissimilarities, but most of those dissimilarities are not relevant to the effects of nerve agents. The size difference, however, might very well be relevant, for example when it comes to testing for carcinogens. The dosage a rat needs to receive in order to develop a specific pathology might very well amount to, proportionately, a few tons for a human being.</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39"/>
          <p:cNvSpPr txBox="1"/>
          <p:nvPr>
            <p:ph type="title"/>
          </p:nvPr>
        </p:nvSpPr>
        <p:spPr>
          <a:xfrm>
            <a:off x="1303800" y="354500"/>
            <a:ext cx="7030500" cy="99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Example of Invalid Analogical Induction</a:t>
            </a:r>
            <a:endParaRPr/>
          </a:p>
        </p:txBody>
      </p:sp>
      <p:sp>
        <p:nvSpPr>
          <p:cNvPr id="275" name="Google Shape;275;p39"/>
          <p:cNvSpPr txBox="1"/>
          <p:nvPr>
            <p:ph idx="1" type="body"/>
          </p:nvPr>
        </p:nvSpPr>
        <p:spPr>
          <a:xfrm>
            <a:off x="171900" y="1300950"/>
            <a:ext cx="8027100" cy="2541600"/>
          </a:xfrm>
          <a:prstGeom prst="rect">
            <a:avLst/>
          </a:prstGeom>
        </p:spPr>
        <p:txBody>
          <a:bodyPr anchorCtr="0" anchor="t" bIns="91425" lIns="91425" spcFirstLastPara="1" rIns="91425" wrap="square" tIns="91425">
            <a:noAutofit/>
          </a:bodyPr>
          <a:lstStyle/>
          <a:p>
            <a:pPr indent="-76200" lvl="0" marL="171450" rtl="0" algn="l">
              <a:spcBef>
                <a:spcPts val="0"/>
              </a:spcBef>
              <a:spcAft>
                <a:spcPts val="0"/>
              </a:spcAft>
              <a:buNone/>
            </a:pPr>
            <a:r>
              <a:rPr lang="en" sz="2400"/>
              <a:t>x = Keefe is Chinese, he wears glasses, likes to shop at the Pacific Mall, and is good at Math.</a:t>
            </a:r>
            <a:endParaRPr sz="2400"/>
          </a:p>
          <a:p>
            <a:pPr indent="-76200" lvl="0" marL="171450" rtl="0" algn="l">
              <a:spcBef>
                <a:spcPts val="0"/>
              </a:spcBef>
              <a:spcAft>
                <a:spcPts val="0"/>
              </a:spcAft>
              <a:buNone/>
            </a:pPr>
            <a:r>
              <a:rPr lang="en" sz="2400"/>
              <a:t>y = Ethan is Chinese, he wears glasses, likes to shop at the Pacific Mall, ...therefore Ethan is good at Math </a:t>
            </a:r>
            <a:endParaRPr sz="2400"/>
          </a:p>
          <a:p>
            <a:pPr indent="-76200" lvl="0" marL="171450" rtl="0" algn="l">
              <a:spcBef>
                <a:spcPts val="0"/>
              </a:spcBef>
              <a:spcAft>
                <a:spcPts val="0"/>
              </a:spcAft>
              <a:buNone/>
            </a:pPr>
            <a:r>
              <a:t/>
            </a:r>
            <a:endParaRPr sz="2400"/>
          </a:p>
          <a:p>
            <a:pPr indent="-76200" lvl="0" marL="171450" rtl="0" algn="l">
              <a:spcBef>
                <a:spcPts val="0"/>
              </a:spcBef>
              <a:spcAft>
                <a:spcPts val="0"/>
              </a:spcAft>
              <a:buNone/>
            </a:pPr>
            <a:r>
              <a:rPr lang="en" sz="2400"/>
              <a:t>(invalid estimation, very weak, not very plausible)</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amask">
  <a:themeElements>
    <a:clrScheme name="Damask">
      <a:dk1>
        <a:srgbClr val="000000"/>
      </a:dk1>
      <a:lt1>
        <a:srgbClr val="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