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62" r:id="rId3"/>
    <p:sldId id="265" r:id="rId4"/>
    <p:sldId id="256" r:id="rId5"/>
    <p:sldId id="257" r:id="rId6"/>
    <p:sldId id="258" r:id="rId7"/>
    <p:sldId id="259" r:id="rId8"/>
    <p:sldId id="275" r:id="rId9"/>
    <p:sldId id="260" r:id="rId10"/>
    <p:sldId id="263" r:id="rId11"/>
    <p:sldId id="264" r:id="rId12"/>
    <p:sldId id="266"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6D7B"/>
    <a:srgbClr val="800000"/>
    <a:srgbClr val="4459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7" autoAdjust="0"/>
    <p:restoredTop sz="94660"/>
  </p:normalViewPr>
  <p:slideViewPr>
    <p:cSldViewPr snapToGrid="0">
      <p:cViewPr varScale="1">
        <p:scale>
          <a:sx n="104" d="100"/>
          <a:sy n="104" d="100"/>
        </p:scale>
        <p:origin x="208" y="7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1532FC-D03A-4A01-B9D8-2E26384C9F8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704786C-BEA7-4B3C-8A88-575E6951DA00}">
      <dgm:prSet/>
      <dgm:spPr/>
      <dgm:t>
        <a:bodyPr/>
        <a:lstStyle/>
        <a:p>
          <a:r>
            <a:rPr lang="en-CA"/>
            <a:t>One reason why needed change is slow in coming is that we are typically subject to “cultural” anchors. Just as we are often unconsciously influenced by the first piece of information at our disposal (i.e., a price, or an estimated number), we are profoundly influenced by the initial conditions that are the cultural norms that we appropriate growing up. There is a close relationship here with availability heuristic bias. If there is nothing available to compare our behaviour to, then we tend to conclude that there are no standards that would shine the light on our cultural norms, exposing their deficiencies. The result is that good people are unaware that what they have accepted as normal is far from morally normative.</a:t>
          </a:r>
          <a:endParaRPr lang="en-US"/>
        </a:p>
      </dgm:t>
    </dgm:pt>
    <dgm:pt modelId="{8D06DDA6-C325-4735-8CC5-A2E2C1FFB7D0}" type="parTrans" cxnId="{EB7B587C-90A0-41B1-B1B5-ADEB25136F70}">
      <dgm:prSet/>
      <dgm:spPr/>
      <dgm:t>
        <a:bodyPr/>
        <a:lstStyle/>
        <a:p>
          <a:endParaRPr lang="en-US"/>
        </a:p>
      </dgm:t>
    </dgm:pt>
    <dgm:pt modelId="{A958C2A5-0F25-4C80-8CF6-33C36AF3653A}" type="sibTrans" cxnId="{EB7B587C-90A0-41B1-B1B5-ADEB25136F70}">
      <dgm:prSet/>
      <dgm:spPr/>
      <dgm:t>
        <a:bodyPr/>
        <a:lstStyle/>
        <a:p>
          <a:endParaRPr lang="en-US"/>
        </a:p>
      </dgm:t>
    </dgm:pt>
    <dgm:pt modelId="{DE698A1F-0470-45C3-A1C3-E2DD8BD6B25D}">
      <dgm:prSet/>
      <dgm:spPr/>
      <dgm:t>
        <a:bodyPr/>
        <a:lstStyle/>
        <a:p>
          <a:r>
            <a:rPr lang="en-CA"/>
            <a:t>We also tend to equate that which is not normal with that which is abnormal. I still can’t get used to Beach Volleyball as an Olympic sport; Ontarians find it strange that you can buy beer and wine at the corner store in Quebec, or that some people drink coffee or tea from a glass.</a:t>
          </a:r>
          <a:endParaRPr lang="en-US"/>
        </a:p>
      </dgm:t>
    </dgm:pt>
    <dgm:pt modelId="{32E2149B-3586-41E3-9BBE-B301F93840A3}" type="parTrans" cxnId="{EA7B1313-CE9B-4A0A-BD79-D3B0E49A9903}">
      <dgm:prSet/>
      <dgm:spPr/>
      <dgm:t>
        <a:bodyPr/>
        <a:lstStyle/>
        <a:p>
          <a:endParaRPr lang="en-US"/>
        </a:p>
      </dgm:t>
    </dgm:pt>
    <dgm:pt modelId="{92629A21-ABA1-4CE2-B42B-3C951FA939C6}" type="sibTrans" cxnId="{EA7B1313-CE9B-4A0A-BD79-D3B0E49A9903}">
      <dgm:prSet/>
      <dgm:spPr/>
      <dgm:t>
        <a:bodyPr/>
        <a:lstStyle/>
        <a:p>
          <a:endParaRPr lang="en-US"/>
        </a:p>
      </dgm:t>
    </dgm:pt>
    <dgm:pt modelId="{0D9C7980-FCAD-4747-B20C-172C3C9B1AEC}">
      <dgm:prSet/>
      <dgm:spPr/>
      <dgm:t>
        <a:bodyPr/>
        <a:lstStyle/>
        <a:p>
          <a:r>
            <a:rPr lang="en-CA"/>
            <a:t>There is also the bandwagon effect to consider. Most people want affirmation and to be accepted; loneliness is a cause of suicide—few people are comfortable standing alone. The pressure to jump on the bandwagon and join in the music is tremendous, especially if your livelihood depends on it. There is great pressure to fall into “group-think” (I’ve witnessed this in IB, I’ve witnessed it among administrators at the school board level, we see it in politics, and we witness this in the wider culture).</a:t>
          </a:r>
          <a:endParaRPr lang="en-US"/>
        </a:p>
      </dgm:t>
    </dgm:pt>
    <dgm:pt modelId="{8AD80F1E-BB42-4F6E-B75B-1B3B158254A1}" type="parTrans" cxnId="{6998100A-8442-421C-BB54-F15496AD5010}">
      <dgm:prSet/>
      <dgm:spPr/>
      <dgm:t>
        <a:bodyPr/>
        <a:lstStyle/>
        <a:p>
          <a:endParaRPr lang="en-US"/>
        </a:p>
      </dgm:t>
    </dgm:pt>
    <dgm:pt modelId="{8D5E5540-4E0B-488D-9E24-D19BE8BCB3A1}" type="sibTrans" cxnId="{6998100A-8442-421C-BB54-F15496AD5010}">
      <dgm:prSet/>
      <dgm:spPr/>
      <dgm:t>
        <a:bodyPr/>
        <a:lstStyle/>
        <a:p>
          <a:endParaRPr lang="en-US"/>
        </a:p>
      </dgm:t>
    </dgm:pt>
    <dgm:pt modelId="{9F846F93-8D71-7F41-9B7C-5EDBBA752B90}" type="pres">
      <dgm:prSet presAssocID="{371532FC-D03A-4A01-B9D8-2E26384C9F8B}" presName="linear" presStyleCnt="0">
        <dgm:presLayoutVars>
          <dgm:animLvl val="lvl"/>
          <dgm:resizeHandles val="exact"/>
        </dgm:presLayoutVars>
      </dgm:prSet>
      <dgm:spPr/>
    </dgm:pt>
    <dgm:pt modelId="{227180F1-C830-5340-AE2F-1AA3AEE278DD}" type="pres">
      <dgm:prSet presAssocID="{C704786C-BEA7-4B3C-8A88-575E6951DA00}" presName="parentText" presStyleLbl="node1" presStyleIdx="0" presStyleCnt="3">
        <dgm:presLayoutVars>
          <dgm:chMax val="0"/>
          <dgm:bulletEnabled val="1"/>
        </dgm:presLayoutVars>
      </dgm:prSet>
      <dgm:spPr/>
    </dgm:pt>
    <dgm:pt modelId="{93F5FE7C-242A-8F49-B683-584C24297A5F}" type="pres">
      <dgm:prSet presAssocID="{A958C2A5-0F25-4C80-8CF6-33C36AF3653A}" presName="spacer" presStyleCnt="0"/>
      <dgm:spPr/>
    </dgm:pt>
    <dgm:pt modelId="{48683098-4E70-A041-9A35-048658CEB542}" type="pres">
      <dgm:prSet presAssocID="{DE698A1F-0470-45C3-A1C3-E2DD8BD6B25D}" presName="parentText" presStyleLbl="node1" presStyleIdx="1" presStyleCnt="3">
        <dgm:presLayoutVars>
          <dgm:chMax val="0"/>
          <dgm:bulletEnabled val="1"/>
        </dgm:presLayoutVars>
      </dgm:prSet>
      <dgm:spPr/>
    </dgm:pt>
    <dgm:pt modelId="{2E458766-04D1-FB49-8CBE-CF69BC7319E9}" type="pres">
      <dgm:prSet presAssocID="{92629A21-ABA1-4CE2-B42B-3C951FA939C6}" presName="spacer" presStyleCnt="0"/>
      <dgm:spPr/>
    </dgm:pt>
    <dgm:pt modelId="{BBE2F9B6-5587-B040-AFE6-6267F305BD91}" type="pres">
      <dgm:prSet presAssocID="{0D9C7980-FCAD-4747-B20C-172C3C9B1AEC}" presName="parentText" presStyleLbl="node1" presStyleIdx="2" presStyleCnt="3">
        <dgm:presLayoutVars>
          <dgm:chMax val="0"/>
          <dgm:bulletEnabled val="1"/>
        </dgm:presLayoutVars>
      </dgm:prSet>
      <dgm:spPr/>
    </dgm:pt>
  </dgm:ptLst>
  <dgm:cxnLst>
    <dgm:cxn modelId="{6998100A-8442-421C-BB54-F15496AD5010}" srcId="{371532FC-D03A-4A01-B9D8-2E26384C9F8B}" destId="{0D9C7980-FCAD-4747-B20C-172C3C9B1AEC}" srcOrd="2" destOrd="0" parTransId="{8AD80F1E-BB42-4F6E-B75B-1B3B158254A1}" sibTransId="{8D5E5540-4E0B-488D-9E24-D19BE8BCB3A1}"/>
    <dgm:cxn modelId="{EA7B1313-CE9B-4A0A-BD79-D3B0E49A9903}" srcId="{371532FC-D03A-4A01-B9D8-2E26384C9F8B}" destId="{DE698A1F-0470-45C3-A1C3-E2DD8BD6B25D}" srcOrd="1" destOrd="0" parTransId="{32E2149B-3586-41E3-9BBE-B301F93840A3}" sibTransId="{92629A21-ABA1-4CE2-B42B-3C951FA939C6}"/>
    <dgm:cxn modelId="{16C2DD26-6B2B-2D4D-9A3A-8937C58390A2}" type="presOf" srcId="{371532FC-D03A-4A01-B9D8-2E26384C9F8B}" destId="{9F846F93-8D71-7F41-9B7C-5EDBBA752B90}" srcOrd="0" destOrd="0" presId="urn:microsoft.com/office/officeart/2005/8/layout/vList2"/>
    <dgm:cxn modelId="{7B3C3C45-43A0-AE41-84FD-EC82404AAADB}" type="presOf" srcId="{C704786C-BEA7-4B3C-8A88-575E6951DA00}" destId="{227180F1-C830-5340-AE2F-1AA3AEE278DD}" srcOrd="0" destOrd="0" presId="urn:microsoft.com/office/officeart/2005/8/layout/vList2"/>
    <dgm:cxn modelId="{76A00165-0715-504F-B92B-0C5313D96577}" type="presOf" srcId="{0D9C7980-FCAD-4747-B20C-172C3C9B1AEC}" destId="{BBE2F9B6-5587-B040-AFE6-6267F305BD91}" srcOrd="0" destOrd="0" presId="urn:microsoft.com/office/officeart/2005/8/layout/vList2"/>
    <dgm:cxn modelId="{EB7B587C-90A0-41B1-B1B5-ADEB25136F70}" srcId="{371532FC-D03A-4A01-B9D8-2E26384C9F8B}" destId="{C704786C-BEA7-4B3C-8A88-575E6951DA00}" srcOrd="0" destOrd="0" parTransId="{8D06DDA6-C325-4735-8CC5-A2E2C1FFB7D0}" sibTransId="{A958C2A5-0F25-4C80-8CF6-33C36AF3653A}"/>
    <dgm:cxn modelId="{A3DF6093-E7C5-2349-B29B-EA9DE1641A28}" type="presOf" srcId="{DE698A1F-0470-45C3-A1C3-E2DD8BD6B25D}" destId="{48683098-4E70-A041-9A35-048658CEB542}" srcOrd="0" destOrd="0" presId="urn:microsoft.com/office/officeart/2005/8/layout/vList2"/>
    <dgm:cxn modelId="{73F59900-775B-554C-ABE4-F797801A4483}" type="presParOf" srcId="{9F846F93-8D71-7F41-9B7C-5EDBBA752B90}" destId="{227180F1-C830-5340-AE2F-1AA3AEE278DD}" srcOrd="0" destOrd="0" presId="urn:microsoft.com/office/officeart/2005/8/layout/vList2"/>
    <dgm:cxn modelId="{4337B29C-0906-5741-8966-659A2A83AE71}" type="presParOf" srcId="{9F846F93-8D71-7F41-9B7C-5EDBBA752B90}" destId="{93F5FE7C-242A-8F49-B683-584C24297A5F}" srcOrd="1" destOrd="0" presId="urn:microsoft.com/office/officeart/2005/8/layout/vList2"/>
    <dgm:cxn modelId="{69F181A3-70B3-C74B-AC5B-7D19EA071A75}" type="presParOf" srcId="{9F846F93-8D71-7F41-9B7C-5EDBBA752B90}" destId="{48683098-4E70-A041-9A35-048658CEB542}" srcOrd="2" destOrd="0" presId="urn:microsoft.com/office/officeart/2005/8/layout/vList2"/>
    <dgm:cxn modelId="{825EE428-5F3B-DE4B-B582-995CCE064770}" type="presParOf" srcId="{9F846F93-8D71-7F41-9B7C-5EDBBA752B90}" destId="{2E458766-04D1-FB49-8CBE-CF69BC7319E9}" srcOrd="3" destOrd="0" presId="urn:microsoft.com/office/officeart/2005/8/layout/vList2"/>
    <dgm:cxn modelId="{B0DBBDCC-0BB9-864F-B990-7C94E06325C3}" type="presParOf" srcId="{9F846F93-8D71-7F41-9B7C-5EDBBA752B90}" destId="{BBE2F9B6-5587-B040-AFE6-6267F305BD9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180F1-C830-5340-AE2F-1AA3AEE278DD}">
      <dsp:nvSpPr>
        <dsp:cNvPr id="0" name=""/>
        <dsp:cNvSpPr/>
      </dsp:nvSpPr>
      <dsp:spPr>
        <a:xfrm>
          <a:off x="0" y="108869"/>
          <a:ext cx="5811128" cy="17971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CA" sz="1200" kern="1200"/>
            <a:t>One reason why needed change is slow in coming is that we are typically subject to “cultural” anchors. Just as we are often unconsciously influenced by the first piece of information at our disposal (i.e., a price, or an estimated number), we are profoundly influenced by the initial conditions that are the cultural norms that we appropriate growing up. There is a close relationship here with availability heuristic bias. If there is nothing available to compare our behaviour to, then we tend to conclude that there are no standards that would shine the light on our cultural norms, exposing their deficiencies. The result is that good people are unaware that what they have accepted as normal is far from morally normative.</a:t>
          </a:r>
          <a:endParaRPr lang="en-US" sz="1200" kern="1200"/>
        </a:p>
      </dsp:txBody>
      <dsp:txXfrm>
        <a:off x="87728" y="196597"/>
        <a:ext cx="5635672" cy="1621664"/>
      </dsp:txXfrm>
    </dsp:sp>
    <dsp:sp modelId="{48683098-4E70-A041-9A35-048658CEB542}">
      <dsp:nvSpPr>
        <dsp:cNvPr id="0" name=""/>
        <dsp:cNvSpPr/>
      </dsp:nvSpPr>
      <dsp:spPr>
        <a:xfrm>
          <a:off x="0" y="1940549"/>
          <a:ext cx="5811128" cy="179712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CA" sz="1200" kern="1200"/>
            <a:t>We also tend to equate that which is not normal with that which is abnormal. I still can’t get used to Beach Volleyball as an Olympic sport; Ontarians find it strange that you can buy beer and wine at the corner store in Quebec, or that some people drink coffee or tea from a glass.</a:t>
          </a:r>
          <a:endParaRPr lang="en-US" sz="1200" kern="1200"/>
        </a:p>
      </dsp:txBody>
      <dsp:txXfrm>
        <a:off x="87728" y="2028277"/>
        <a:ext cx="5635672" cy="1621664"/>
      </dsp:txXfrm>
    </dsp:sp>
    <dsp:sp modelId="{BBE2F9B6-5587-B040-AFE6-6267F305BD91}">
      <dsp:nvSpPr>
        <dsp:cNvPr id="0" name=""/>
        <dsp:cNvSpPr/>
      </dsp:nvSpPr>
      <dsp:spPr>
        <a:xfrm>
          <a:off x="0" y="3772229"/>
          <a:ext cx="5811128" cy="179712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CA" sz="1200" kern="1200"/>
            <a:t>There is also the bandwagon effect to consider. Most people want affirmation and to be accepted; loneliness is a cause of suicide—few people are comfortable standing alone. The pressure to jump on the bandwagon and join in the music is tremendous, especially if your livelihood depends on it. There is great pressure to fall into “group-think” (I’ve witnessed this in IB, I’ve witnessed it among administrators at the school board level, we see it in politics, and we witness this in the wider culture).</a:t>
          </a:r>
          <a:endParaRPr lang="en-US" sz="1200" kern="1200"/>
        </a:p>
      </dsp:txBody>
      <dsp:txXfrm>
        <a:off x="87728" y="3859957"/>
        <a:ext cx="5635672" cy="162166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5B423BD8-0685-4692-8B57-28861F24F509}" type="datetimeFigureOut">
              <a:rPr lang="en-CA" smtClean="0"/>
              <a:t>2021-10-03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DAFAB80-D824-4E47-A34C-A9C92DA19224}" type="slidenum">
              <a:rPr lang="en-CA" smtClean="0"/>
              <a:t>‹#›</a:t>
            </a:fld>
            <a:endParaRPr lang="en-CA"/>
          </a:p>
        </p:txBody>
      </p:sp>
    </p:spTree>
    <p:extLst>
      <p:ext uri="{BB962C8B-B14F-4D97-AF65-F5344CB8AC3E}">
        <p14:creationId xmlns:p14="http://schemas.microsoft.com/office/powerpoint/2010/main" val="876030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5B423BD8-0685-4692-8B57-28861F24F509}" type="datetimeFigureOut">
              <a:rPr lang="en-CA" smtClean="0"/>
              <a:t>2021-10-03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DAFAB80-D824-4E47-A34C-A9C92DA19224}" type="slidenum">
              <a:rPr lang="en-CA" smtClean="0"/>
              <a:t>‹#›</a:t>
            </a:fld>
            <a:endParaRPr lang="en-CA"/>
          </a:p>
        </p:txBody>
      </p:sp>
    </p:spTree>
    <p:extLst>
      <p:ext uri="{BB962C8B-B14F-4D97-AF65-F5344CB8AC3E}">
        <p14:creationId xmlns:p14="http://schemas.microsoft.com/office/powerpoint/2010/main" val="4075255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423BD8-0685-4692-8B57-28861F24F509}" type="datetimeFigureOut">
              <a:rPr lang="en-CA" smtClean="0"/>
              <a:t>2021-10-03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DAFAB80-D824-4E47-A34C-A9C92DA19224}" type="slidenum">
              <a:rPr lang="en-CA" smtClean="0"/>
              <a:t>‹#›</a:t>
            </a:fld>
            <a:endParaRPr lang="en-CA"/>
          </a:p>
        </p:txBody>
      </p:sp>
    </p:spTree>
    <p:extLst>
      <p:ext uri="{BB962C8B-B14F-4D97-AF65-F5344CB8AC3E}">
        <p14:creationId xmlns:p14="http://schemas.microsoft.com/office/powerpoint/2010/main" val="3794244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5B423BD8-0685-4692-8B57-28861F24F509}" type="datetimeFigureOut">
              <a:rPr lang="en-CA" smtClean="0"/>
              <a:t>2021-10-03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DAFAB80-D824-4E47-A34C-A9C92DA19224}" type="slidenum">
              <a:rPr lang="en-CA" smtClean="0"/>
              <a:t>‹#›</a:t>
            </a:fld>
            <a:endParaRPr lang="en-CA"/>
          </a:p>
        </p:txBody>
      </p:sp>
    </p:spTree>
    <p:extLst>
      <p:ext uri="{BB962C8B-B14F-4D97-AF65-F5344CB8AC3E}">
        <p14:creationId xmlns:p14="http://schemas.microsoft.com/office/powerpoint/2010/main" val="1395125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5B423BD8-0685-4692-8B57-28861F24F509}" type="datetimeFigureOut">
              <a:rPr lang="en-CA" smtClean="0"/>
              <a:t>2021-10-03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DAFAB80-D824-4E47-A34C-A9C92DA19224}" type="slidenum">
              <a:rPr lang="en-CA" smtClean="0"/>
              <a:t>‹#›</a:t>
            </a:fld>
            <a:endParaRPr lang="en-CA"/>
          </a:p>
        </p:txBody>
      </p:sp>
    </p:spTree>
    <p:extLst>
      <p:ext uri="{BB962C8B-B14F-4D97-AF65-F5344CB8AC3E}">
        <p14:creationId xmlns:p14="http://schemas.microsoft.com/office/powerpoint/2010/main" val="1076743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5B423BD8-0685-4692-8B57-28861F24F509}" type="datetimeFigureOut">
              <a:rPr lang="en-CA" smtClean="0"/>
              <a:t>2021-10-03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DAFAB80-D824-4E47-A34C-A9C92DA19224}" type="slidenum">
              <a:rPr lang="en-CA" smtClean="0"/>
              <a:t>‹#›</a:t>
            </a:fld>
            <a:endParaRPr lang="en-CA"/>
          </a:p>
        </p:txBody>
      </p:sp>
    </p:spTree>
    <p:extLst>
      <p:ext uri="{BB962C8B-B14F-4D97-AF65-F5344CB8AC3E}">
        <p14:creationId xmlns:p14="http://schemas.microsoft.com/office/powerpoint/2010/main" val="1481145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23BD8-0685-4692-8B57-28861F24F509}" type="datetimeFigureOut">
              <a:rPr lang="en-CA" smtClean="0"/>
              <a:t>2021-10-03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DAFAB80-D824-4E47-A34C-A9C92DA19224}" type="slidenum">
              <a:rPr lang="en-CA" smtClean="0"/>
              <a:t>‹#›</a:t>
            </a:fld>
            <a:endParaRPr lang="en-CA"/>
          </a:p>
        </p:txBody>
      </p:sp>
    </p:spTree>
    <p:extLst>
      <p:ext uri="{BB962C8B-B14F-4D97-AF65-F5344CB8AC3E}">
        <p14:creationId xmlns:p14="http://schemas.microsoft.com/office/powerpoint/2010/main" val="2177728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423BD8-0685-4692-8B57-28861F24F509}" type="datetimeFigureOut">
              <a:rPr lang="en-CA" smtClean="0"/>
              <a:t>2021-10-03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DAFAB80-D824-4E47-A34C-A9C92DA19224}" type="slidenum">
              <a:rPr lang="en-CA" smtClean="0"/>
              <a:t>‹#›</a:t>
            </a:fld>
            <a:endParaRPr lang="en-CA"/>
          </a:p>
        </p:txBody>
      </p:sp>
    </p:spTree>
    <p:extLst>
      <p:ext uri="{BB962C8B-B14F-4D97-AF65-F5344CB8AC3E}">
        <p14:creationId xmlns:p14="http://schemas.microsoft.com/office/powerpoint/2010/main" val="2983608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423BD8-0685-4692-8B57-28861F24F509}" type="datetimeFigureOut">
              <a:rPr lang="en-CA" smtClean="0"/>
              <a:t>2021-10-03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DAFAB80-D824-4E47-A34C-A9C92DA19224}" type="slidenum">
              <a:rPr lang="en-CA" smtClean="0"/>
              <a:t>‹#›</a:t>
            </a:fld>
            <a:endParaRPr lang="en-CA"/>
          </a:p>
        </p:txBody>
      </p:sp>
    </p:spTree>
    <p:extLst>
      <p:ext uri="{BB962C8B-B14F-4D97-AF65-F5344CB8AC3E}">
        <p14:creationId xmlns:p14="http://schemas.microsoft.com/office/powerpoint/2010/main" val="1552347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5B423BD8-0685-4692-8B57-28861F24F509}" type="datetimeFigureOut">
              <a:rPr lang="en-CA" smtClean="0"/>
              <a:t>2021-10-03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DAFAB80-D824-4E47-A34C-A9C92DA19224}" type="slidenum">
              <a:rPr lang="en-CA" smtClean="0"/>
              <a:t>‹#›</a:t>
            </a:fld>
            <a:endParaRPr lang="en-CA"/>
          </a:p>
        </p:txBody>
      </p:sp>
    </p:spTree>
    <p:extLst>
      <p:ext uri="{BB962C8B-B14F-4D97-AF65-F5344CB8AC3E}">
        <p14:creationId xmlns:p14="http://schemas.microsoft.com/office/powerpoint/2010/main" val="335605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5B423BD8-0685-4692-8B57-28861F24F509}" type="datetimeFigureOut">
              <a:rPr lang="en-CA" smtClean="0"/>
              <a:t>2021-10-03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DAFAB80-D824-4E47-A34C-A9C92DA19224}" type="slidenum">
              <a:rPr lang="en-CA" smtClean="0"/>
              <a:t>‹#›</a:t>
            </a:fld>
            <a:endParaRPr lang="en-CA"/>
          </a:p>
        </p:txBody>
      </p:sp>
    </p:spTree>
    <p:extLst>
      <p:ext uri="{BB962C8B-B14F-4D97-AF65-F5344CB8AC3E}">
        <p14:creationId xmlns:p14="http://schemas.microsoft.com/office/powerpoint/2010/main" val="461661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423BD8-0685-4692-8B57-28861F24F509}" type="datetimeFigureOut">
              <a:rPr lang="en-CA" smtClean="0"/>
              <a:t>2021-10-03</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AFAB80-D824-4E47-A34C-A9C92DA19224}" type="slidenum">
              <a:rPr lang="en-CA" smtClean="0"/>
              <a:t>‹#›</a:t>
            </a:fld>
            <a:endParaRPr lang="en-CA"/>
          </a:p>
        </p:txBody>
      </p:sp>
    </p:spTree>
    <p:extLst>
      <p:ext uri="{BB962C8B-B14F-4D97-AF65-F5344CB8AC3E}">
        <p14:creationId xmlns:p14="http://schemas.microsoft.com/office/powerpoint/2010/main" val="1445337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4" descr="Magnifying glass showing decling performance">
            <a:extLst>
              <a:ext uri="{FF2B5EF4-FFF2-40B4-BE49-F238E27FC236}">
                <a16:creationId xmlns:a16="http://schemas.microsoft.com/office/drawing/2014/main" id="{EC5731BA-E989-4793-9D1F-4D1D4C0B5788}"/>
              </a:ext>
            </a:extLst>
          </p:cNvPr>
          <p:cNvPicPr>
            <a:picLocks noChangeAspect="1"/>
          </p:cNvPicPr>
          <p:nvPr/>
        </p:nvPicPr>
        <p:blipFill rotWithShape="1">
          <a:blip r:embed="rId2"/>
          <a:srcRect r="24062"/>
          <a:stretch/>
        </p:blipFill>
        <p:spPr>
          <a:xfrm>
            <a:off x="6355442" y="10"/>
            <a:ext cx="5836558" cy="5130404"/>
          </a:xfrm>
          <a:custGeom>
            <a:avLst/>
            <a:gdLst/>
            <a:ahLst/>
            <a:cxnLst/>
            <a:rect l="l" t="t" r="r" b="b"/>
            <a:pathLst>
              <a:path w="5836558" h="5130414">
                <a:moveTo>
                  <a:pt x="2376055" y="0"/>
                </a:moveTo>
                <a:lnTo>
                  <a:pt x="5836558" y="0"/>
                </a:lnTo>
                <a:lnTo>
                  <a:pt x="5836558" y="5130414"/>
                </a:lnTo>
                <a:lnTo>
                  <a:pt x="0" y="5130414"/>
                </a:lnTo>
                <a:close/>
              </a:path>
            </a:pathLst>
          </a:custGeom>
        </p:spPr>
      </p:pic>
      <p:sp>
        <p:nvSpPr>
          <p:cNvPr id="3" name="Subtitle 2"/>
          <p:cNvSpPr>
            <a:spLocks noGrp="1"/>
          </p:cNvSpPr>
          <p:nvPr>
            <p:ph type="subTitle" idx="1"/>
          </p:nvPr>
        </p:nvSpPr>
        <p:spPr>
          <a:xfrm>
            <a:off x="841248" y="3194857"/>
            <a:ext cx="5808448" cy="911117"/>
          </a:xfrm>
        </p:spPr>
        <p:txBody>
          <a:bodyPr>
            <a:normAutofit/>
          </a:bodyPr>
          <a:lstStyle/>
          <a:p>
            <a:pPr algn="l"/>
            <a:r>
              <a:rPr lang="en-CA" sz="1900"/>
              <a:t>Some Epistemic Implications on the Logic of Abduction</a:t>
            </a:r>
          </a:p>
          <a:p>
            <a:pPr algn="l"/>
            <a:r>
              <a:rPr lang="en-CA" sz="1900" i="1"/>
              <a:t>D. McManaman</a:t>
            </a:r>
          </a:p>
        </p:txBody>
      </p:sp>
      <p:sp>
        <p:nvSpPr>
          <p:cNvPr id="2" name="Title 1"/>
          <p:cNvSpPr>
            <a:spLocks noGrp="1"/>
          </p:cNvSpPr>
          <p:nvPr>
            <p:ph type="ctrTitle"/>
          </p:nvPr>
        </p:nvSpPr>
        <p:spPr>
          <a:xfrm>
            <a:off x="841248" y="797442"/>
            <a:ext cx="6270964" cy="2390459"/>
          </a:xfrm>
        </p:spPr>
        <p:txBody>
          <a:bodyPr>
            <a:normAutofit/>
          </a:bodyPr>
          <a:lstStyle/>
          <a:p>
            <a:pPr algn="l"/>
            <a:r>
              <a:rPr lang="en-CA" sz="5400"/>
              <a:t>Normality and Evidence</a:t>
            </a:r>
          </a:p>
        </p:txBody>
      </p:sp>
      <p:sp>
        <p:nvSpPr>
          <p:cNvPr id="14" name="Freeform: Shape 8">
            <a:extLst>
              <a:ext uri="{FF2B5EF4-FFF2-40B4-BE49-F238E27FC236}">
                <a16:creationId xmlns:a16="http://schemas.microsoft.com/office/drawing/2014/main" id="{5EB73228-F09B-409F-9EC1-7E853C4F5B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1840" y="5292509"/>
            <a:ext cx="6610160" cy="1565491"/>
          </a:xfrm>
          <a:custGeom>
            <a:avLst/>
            <a:gdLst>
              <a:gd name="connsiteX0" fmla="*/ 1186806 w 6610160"/>
              <a:gd name="connsiteY0" fmla="*/ 0 h 1565491"/>
              <a:gd name="connsiteX1" fmla="*/ 1692132 w 6610160"/>
              <a:gd name="connsiteY1" fmla="*/ 0 h 1565491"/>
              <a:gd name="connsiteX2" fmla="*/ 6104834 w 6610160"/>
              <a:gd name="connsiteY2" fmla="*/ 0 h 1565491"/>
              <a:gd name="connsiteX3" fmla="*/ 6610160 w 6610160"/>
              <a:gd name="connsiteY3" fmla="*/ 0 h 1565491"/>
              <a:gd name="connsiteX4" fmla="*/ 6610160 w 6610160"/>
              <a:gd name="connsiteY4" fmla="*/ 1565491 h 1565491"/>
              <a:gd name="connsiteX5" fmla="*/ 0 w 6610160"/>
              <a:gd name="connsiteY5" fmla="*/ 1565491 h 1565491"/>
              <a:gd name="connsiteX6" fmla="*/ 724290 w 6610160"/>
              <a:gd name="connsiteY6" fmla="*/ 1591 h 1565491"/>
              <a:gd name="connsiteX7" fmla="*/ 1186070 w 6610160"/>
              <a:gd name="connsiteY7" fmla="*/ 1591 h 156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10160" h="1565491">
                <a:moveTo>
                  <a:pt x="1186806" y="0"/>
                </a:moveTo>
                <a:lnTo>
                  <a:pt x="1692132" y="0"/>
                </a:lnTo>
                <a:lnTo>
                  <a:pt x="6104834" y="0"/>
                </a:lnTo>
                <a:lnTo>
                  <a:pt x="6610160" y="0"/>
                </a:lnTo>
                <a:lnTo>
                  <a:pt x="6610160" y="1565491"/>
                </a:lnTo>
                <a:lnTo>
                  <a:pt x="0" y="1565491"/>
                </a:lnTo>
                <a:lnTo>
                  <a:pt x="724290" y="1591"/>
                </a:lnTo>
                <a:lnTo>
                  <a:pt x="1186070" y="1591"/>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0">
            <a:extLst>
              <a:ext uri="{FF2B5EF4-FFF2-40B4-BE49-F238E27FC236}">
                <a16:creationId xmlns:a16="http://schemas.microsoft.com/office/drawing/2014/main" id="{3150A4AE-7BE7-480D-BD8C-3951E64799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92510"/>
            <a:ext cx="6144370" cy="1565491"/>
          </a:xfrm>
          <a:custGeom>
            <a:avLst/>
            <a:gdLst>
              <a:gd name="connsiteX0" fmla="*/ 0 w 6144370"/>
              <a:gd name="connsiteY0" fmla="*/ 0 h 1565491"/>
              <a:gd name="connsiteX1" fmla="*/ 6144370 w 6144370"/>
              <a:gd name="connsiteY1" fmla="*/ 0 h 1565491"/>
              <a:gd name="connsiteX2" fmla="*/ 5419344 w 6144370"/>
              <a:gd name="connsiteY2" fmla="*/ 1565491 h 1565491"/>
              <a:gd name="connsiteX3" fmla="*/ 0 w 6144370"/>
              <a:gd name="connsiteY3" fmla="*/ 1565491 h 1565491"/>
            </a:gdLst>
            <a:ahLst/>
            <a:cxnLst>
              <a:cxn ang="0">
                <a:pos x="connsiteX0" y="connsiteY0"/>
              </a:cxn>
              <a:cxn ang="0">
                <a:pos x="connsiteX1" y="connsiteY1"/>
              </a:cxn>
              <a:cxn ang="0">
                <a:pos x="connsiteX2" y="connsiteY2"/>
              </a:cxn>
              <a:cxn ang="0">
                <a:pos x="connsiteX3" y="connsiteY3"/>
              </a:cxn>
            </a:cxnLst>
            <a:rect l="l" t="t" r="r" b="b"/>
            <a:pathLst>
              <a:path w="6144370" h="1565491">
                <a:moveTo>
                  <a:pt x="0" y="0"/>
                </a:moveTo>
                <a:lnTo>
                  <a:pt x="6144370" y="0"/>
                </a:lnTo>
                <a:lnTo>
                  <a:pt x="5419344" y="1565491"/>
                </a:lnTo>
                <a:lnTo>
                  <a:pt x="0" y="1565491"/>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9331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3"/>
          <p:cNvSpPr/>
          <p:nvPr/>
        </p:nvSpPr>
        <p:spPr>
          <a:xfrm>
            <a:off x="2388973" y="3426941"/>
            <a:ext cx="5560542" cy="1812323"/>
          </a:xfrm>
          <a:custGeom>
            <a:avLst/>
            <a:gdLst>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 name="connsiteX0" fmla="*/ 60864 w 5706983"/>
              <a:gd name="connsiteY0" fmla="*/ 1812323 h 1812323"/>
              <a:gd name="connsiteX1" fmla="*/ 2853492 w 5706983"/>
              <a:gd name="connsiteY1" fmla="*/ 0 h 1812323"/>
              <a:gd name="connsiteX2" fmla="*/ 5646119 w 5706983"/>
              <a:gd name="connsiteY2" fmla="*/ 1812323 h 1812323"/>
              <a:gd name="connsiteX3" fmla="*/ 60864 w 5706983"/>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585255" h="1812323">
                <a:moveTo>
                  <a:pt x="0" y="1812323"/>
                </a:moveTo>
                <a:cubicBezTo>
                  <a:pt x="1882346" y="1164280"/>
                  <a:pt x="1861752" y="0"/>
                  <a:pt x="2792628" y="0"/>
                </a:cubicBezTo>
                <a:cubicBezTo>
                  <a:pt x="3723504" y="0"/>
                  <a:pt x="3702909" y="1221945"/>
                  <a:pt x="5585255" y="1812323"/>
                </a:cubicBezTo>
                <a:lnTo>
                  <a:pt x="0" y="1812323"/>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p:cNvSpPr txBox="1"/>
          <p:nvPr/>
        </p:nvSpPr>
        <p:spPr>
          <a:xfrm>
            <a:off x="444843" y="324012"/>
            <a:ext cx="10840994" cy="2308324"/>
          </a:xfrm>
          <a:prstGeom prst="rect">
            <a:avLst/>
          </a:prstGeom>
          <a:noFill/>
        </p:spPr>
        <p:txBody>
          <a:bodyPr wrap="square" rtlCol="0">
            <a:spAutoFit/>
          </a:bodyPr>
          <a:lstStyle/>
          <a:p>
            <a:r>
              <a:rPr lang="en-CA" dirty="0"/>
              <a:t>Determining the standard deviation for “normal human behaviour” or morally depraved behaviour is typically not a matter of mathematics, but is informal, that is, a matter of intuition. This is not to suggest that a rigorous mathematical model cannot be set up to determine “normalcy” for a particular behaviour, such as lying. Rather, our quotidian inferences about who is normal and who isn’t are intuitive and based on our background knowledge of societal norms.  Lying under oath, stealing gasoline and passing counterfeit bills is not normal human behaviour. It is safe to say that most people are not perjurers and criminals. Running red lights is not normal; indeed, normal people will have run a red light under specific circumstances at certain times in their lives. We may not have exact figures, but such behaviour would typically not be a weekly occurrence for the normal driver.</a:t>
            </a:r>
          </a:p>
        </p:txBody>
      </p:sp>
      <p:cxnSp>
        <p:nvCxnSpPr>
          <p:cNvPr id="5" name="Straight Connector 4"/>
          <p:cNvCxnSpPr/>
          <p:nvPr/>
        </p:nvCxnSpPr>
        <p:spPr>
          <a:xfrm>
            <a:off x="4415481" y="3797643"/>
            <a:ext cx="8238" cy="1441621"/>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5914768" y="3797643"/>
            <a:ext cx="8238" cy="1441621"/>
          </a:xfrm>
          <a:prstGeom prst="line">
            <a:avLst/>
          </a:prstGeom>
        </p:spPr>
        <p:style>
          <a:lnRef idx="1">
            <a:schemeClr val="dk1"/>
          </a:lnRef>
          <a:fillRef idx="0">
            <a:schemeClr val="dk1"/>
          </a:fillRef>
          <a:effectRef idx="0">
            <a:schemeClr val="dk1"/>
          </a:effectRef>
          <a:fontRef idx="minor">
            <a:schemeClr val="tx1"/>
          </a:fontRef>
        </p:style>
      </p:cxnSp>
      <p:sp>
        <p:nvSpPr>
          <p:cNvPr id="7" name="TextBox 6"/>
          <p:cNvSpPr txBox="1"/>
          <p:nvPr/>
        </p:nvSpPr>
        <p:spPr>
          <a:xfrm>
            <a:off x="5988908" y="2850292"/>
            <a:ext cx="4143633" cy="369332"/>
          </a:xfrm>
          <a:prstGeom prst="rect">
            <a:avLst/>
          </a:prstGeom>
          <a:noFill/>
        </p:spPr>
        <p:txBody>
          <a:bodyPr wrap="square" rtlCol="0">
            <a:spAutoFit/>
          </a:bodyPr>
          <a:lstStyle/>
          <a:p>
            <a:r>
              <a:rPr lang="en-CA" dirty="0"/>
              <a:t>Within one standard deviation</a:t>
            </a:r>
          </a:p>
        </p:txBody>
      </p:sp>
      <p:cxnSp>
        <p:nvCxnSpPr>
          <p:cNvPr id="9" name="Straight Arrow Connector 8"/>
          <p:cNvCxnSpPr>
            <a:stCxn id="7" idx="1"/>
          </p:cNvCxnSpPr>
          <p:nvPr/>
        </p:nvCxnSpPr>
        <p:spPr>
          <a:xfrm flipH="1">
            <a:off x="5169244" y="3034958"/>
            <a:ext cx="819664" cy="10180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4514335" y="3695367"/>
            <a:ext cx="1408671" cy="1543897"/>
          </a:xfrm>
          <a:prstGeom prst="line">
            <a:avLst/>
          </a:prstGeom>
        </p:spPr>
        <p:style>
          <a:lnRef idx="1">
            <a:schemeClr val="accent5"/>
          </a:lnRef>
          <a:fillRef idx="0">
            <a:schemeClr val="accent5"/>
          </a:fillRef>
          <a:effectRef idx="0">
            <a:schemeClr val="accent5"/>
          </a:effectRef>
          <a:fontRef idx="minor">
            <a:schemeClr val="tx1"/>
          </a:fontRef>
        </p:style>
      </p:cxnSp>
      <p:cxnSp>
        <p:nvCxnSpPr>
          <p:cNvPr id="16" name="Straight Connector 15"/>
          <p:cNvCxnSpPr/>
          <p:nvPr/>
        </p:nvCxnSpPr>
        <p:spPr>
          <a:xfrm>
            <a:off x="4423719" y="4333102"/>
            <a:ext cx="753763" cy="906162"/>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027141" y="3543987"/>
            <a:ext cx="879389" cy="90101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423719" y="3707027"/>
            <a:ext cx="1425146" cy="12521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2" idx="1"/>
          </p:cNvCxnSpPr>
          <p:nvPr/>
        </p:nvCxnSpPr>
        <p:spPr>
          <a:xfrm flipH="1">
            <a:off x="4423719" y="3426941"/>
            <a:ext cx="745525" cy="6260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169244" y="4512624"/>
            <a:ext cx="753762" cy="72664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573795" y="4467315"/>
            <a:ext cx="12356" cy="771949"/>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p:cNvCxnSpPr/>
          <p:nvPr/>
        </p:nvCxnSpPr>
        <p:spPr>
          <a:xfrm>
            <a:off x="3772930" y="4467315"/>
            <a:ext cx="12356" cy="771949"/>
          </a:xfrm>
          <a:prstGeom prst="line">
            <a:avLst/>
          </a:prstGeom>
        </p:spPr>
        <p:style>
          <a:lnRef idx="1">
            <a:schemeClr val="dk1"/>
          </a:lnRef>
          <a:fillRef idx="0">
            <a:schemeClr val="dk1"/>
          </a:fillRef>
          <a:effectRef idx="0">
            <a:schemeClr val="dk1"/>
          </a:effectRef>
          <a:fontRef idx="minor">
            <a:schemeClr val="tx1"/>
          </a:fontRef>
        </p:style>
      </p:cxnSp>
      <p:sp>
        <p:nvSpPr>
          <p:cNvPr id="36" name="TextBox 35"/>
          <p:cNvSpPr txBox="1"/>
          <p:nvPr/>
        </p:nvSpPr>
        <p:spPr>
          <a:xfrm>
            <a:off x="185350" y="3255828"/>
            <a:ext cx="2895601" cy="830997"/>
          </a:xfrm>
          <a:prstGeom prst="rect">
            <a:avLst/>
          </a:prstGeom>
          <a:noFill/>
        </p:spPr>
        <p:txBody>
          <a:bodyPr wrap="square" rtlCol="0">
            <a:spAutoFit/>
          </a:bodyPr>
          <a:lstStyle/>
          <a:p>
            <a:r>
              <a:rPr lang="en-CA" sz="1600" dirty="0">
                <a:solidFill>
                  <a:schemeClr val="accent4">
                    <a:lumMod val="50000"/>
                  </a:schemeClr>
                </a:solidFill>
              </a:rPr>
              <a:t>The further into the tail on this side, the more our behaviour deviates from the norm.</a:t>
            </a:r>
          </a:p>
        </p:txBody>
      </p:sp>
      <p:cxnSp>
        <p:nvCxnSpPr>
          <p:cNvPr id="38" name="Straight Arrow Connector 37"/>
          <p:cNvCxnSpPr/>
          <p:nvPr/>
        </p:nvCxnSpPr>
        <p:spPr>
          <a:xfrm>
            <a:off x="2743200" y="3797643"/>
            <a:ext cx="1309816" cy="8155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9" name="TextBox 38"/>
          <p:cNvSpPr txBox="1"/>
          <p:nvPr/>
        </p:nvSpPr>
        <p:spPr>
          <a:xfrm>
            <a:off x="296562" y="5830498"/>
            <a:ext cx="10206681" cy="646331"/>
          </a:xfrm>
          <a:prstGeom prst="rect">
            <a:avLst/>
          </a:prstGeom>
          <a:noFill/>
        </p:spPr>
        <p:txBody>
          <a:bodyPr wrap="square" rtlCol="0">
            <a:spAutoFit/>
          </a:bodyPr>
          <a:lstStyle/>
          <a:p>
            <a:r>
              <a:rPr lang="en-CA" dirty="0"/>
              <a:t>We can expect people to behave in ways less than normal at times (under stress, etc.), but the likelihood that a person will do something that is outside two standard deviations is low, unless the person is ‘deviant’.</a:t>
            </a:r>
          </a:p>
        </p:txBody>
      </p:sp>
      <p:cxnSp>
        <p:nvCxnSpPr>
          <p:cNvPr id="21" name="Straight Arrow Connector 20"/>
          <p:cNvCxnSpPr/>
          <p:nvPr/>
        </p:nvCxnSpPr>
        <p:spPr>
          <a:xfrm>
            <a:off x="2757616" y="3797643"/>
            <a:ext cx="974123" cy="11939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7949515" y="3671326"/>
            <a:ext cx="3155090" cy="830997"/>
          </a:xfrm>
          <a:prstGeom prst="rect">
            <a:avLst/>
          </a:prstGeom>
          <a:noFill/>
        </p:spPr>
        <p:txBody>
          <a:bodyPr wrap="square" rtlCol="0">
            <a:spAutoFit/>
          </a:bodyPr>
          <a:lstStyle/>
          <a:p>
            <a:r>
              <a:rPr lang="en-CA" sz="1600" dirty="0">
                <a:solidFill>
                  <a:schemeClr val="accent6">
                    <a:lumMod val="50000"/>
                  </a:schemeClr>
                </a:solidFill>
              </a:rPr>
              <a:t>Here, our behaviour deviates from the norm in a good way. Our acts are better than they normally are.</a:t>
            </a:r>
          </a:p>
        </p:txBody>
      </p:sp>
      <p:cxnSp>
        <p:nvCxnSpPr>
          <p:cNvPr id="14" name="Straight Arrow Connector 13"/>
          <p:cNvCxnSpPr/>
          <p:nvPr/>
        </p:nvCxnSpPr>
        <p:spPr>
          <a:xfrm flipH="1">
            <a:off x="6359611" y="3797643"/>
            <a:ext cx="1474573" cy="8155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H="1">
            <a:off x="6903308" y="3797643"/>
            <a:ext cx="930876" cy="12768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55879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H="1">
            <a:off x="4034858" y="2324699"/>
            <a:ext cx="1001281" cy="1812322"/>
          </a:xfrm>
          <a:prstGeom prst="line">
            <a:avLst/>
          </a:prstGeom>
          <a:ln w="28575">
            <a:prstDash val="dash"/>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flipH="1">
            <a:off x="4428262" y="2324699"/>
            <a:ext cx="607878" cy="1812322"/>
          </a:xfrm>
          <a:prstGeom prst="line">
            <a:avLst/>
          </a:prstGeom>
          <a:ln w="28575">
            <a:prstDash val="dash"/>
          </a:ln>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6513872" y="2324699"/>
            <a:ext cx="1251385" cy="1812323"/>
          </a:xfrm>
          <a:prstGeom prst="line">
            <a:avLst/>
          </a:prstGeom>
          <a:ln w="28575">
            <a:prstDash val="dash"/>
          </a:ln>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6453765" y="2324699"/>
            <a:ext cx="866553" cy="1812322"/>
          </a:xfrm>
          <a:prstGeom prst="line">
            <a:avLst/>
          </a:prstGeom>
          <a:ln w="28575">
            <a:prstDash val="dash"/>
          </a:ln>
        </p:spPr>
        <p:style>
          <a:lnRef idx="1">
            <a:schemeClr val="dk1"/>
          </a:lnRef>
          <a:fillRef idx="0">
            <a:schemeClr val="dk1"/>
          </a:fillRef>
          <a:effectRef idx="0">
            <a:schemeClr val="dk1"/>
          </a:effectRef>
          <a:fontRef idx="minor">
            <a:schemeClr val="tx1"/>
          </a:fontRef>
        </p:style>
      </p:cxnSp>
      <p:sp>
        <p:nvSpPr>
          <p:cNvPr id="23" name="TextBox 22"/>
          <p:cNvSpPr txBox="1"/>
          <p:nvPr/>
        </p:nvSpPr>
        <p:spPr>
          <a:xfrm>
            <a:off x="4599391" y="1806511"/>
            <a:ext cx="660758" cy="369332"/>
          </a:xfrm>
          <a:prstGeom prst="rect">
            <a:avLst/>
          </a:prstGeom>
          <a:noFill/>
        </p:spPr>
        <p:txBody>
          <a:bodyPr wrap="none" rtlCol="0">
            <a:spAutoFit/>
          </a:bodyPr>
          <a:lstStyle/>
          <a:p>
            <a:r>
              <a:rPr lang="en-US" dirty="0"/>
              <a:t>Male</a:t>
            </a:r>
          </a:p>
        </p:txBody>
      </p:sp>
      <p:sp>
        <p:nvSpPr>
          <p:cNvPr id="24" name="TextBox 23"/>
          <p:cNvSpPr txBox="1"/>
          <p:nvPr/>
        </p:nvSpPr>
        <p:spPr>
          <a:xfrm>
            <a:off x="6453765" y="1806511"/>
            <a:ext cx="865750" cy="369332"/>
          </a:xfrm>
          <a:prstGeom prst="rect">
            <a:avLst/>
          </a:prstGeom>
          <a:noFill/>
        </p:spPr>
        <p:txBody>
          <a:bodyPr wrap="none" rtlCol="0">
            <a:spAutoFit/>
          </a:bodyPr>
          <a:lstStyle/>
          <a:p>
            <a:r>
              <a:rPr lang="en-US" dirty="0"/>
              <a:t>Female</a:t>
            </a:r>
          </a:p>
        </p:txBody>
      </p:sp>
      <p:sp>
        <p:nvSpPr>
          <p:cNvPr id="25" name="TextBox 24"/>
          <p:cNvSpPr txBox="1"/>
          <p:nvPr/>
        </p:nvSpPr>
        <p:spPr>
          <a:xfrm>
            <a:off x="3727722" y="4343697"/>
            <a:ext cx="614271" cy="369332"/>
          </a:xfrm>
          <a:prstGeom prst="rect">
            <a:avLst/>
          </a:prstGeom>
          <a:noFill/>
        </p:spPr>
        <p:txBody>
          <a:bodyPr wrap="none" rtlCol="0">
            <a:spAutoFit/>
          </a:bodyPr>
          <a:lstStyle/>
          <a:p>
            <a:r>
              <a:rPr lang="en-US" dirty="0"/>
              <a:t>Man</a:t>
            </a:r>
          </a:p>
        </p:txBody>
      </p:sp>
      <p:sp>
        <p:nvSpPr>
          <p:cNvPr id="26" name="TextBox 25"/>
          <p:cNvSpPr txBox="1"/>
          <p:nvPr/>
        </p:nvSpPr>
        <p:spPr>
          <a:xfrm>
            <a:off x="7043872" y="4319625"/>
            <a:ext cx="918778" cy="369332"/>
          </a:xfrm>
          <a:prstGeom prst="rect">
            <a:avLst/>
          </a:prstGeom>
          <a:noFill/>
        </p:spPr>
        <p:txBody>
          <a:bodyPr wrap="none" rtlCol="0">
            <a:spAutoFit/>
          </a:bodyPr>
          <a:lstStyle/>
          <a:p>
            <a:r>
              <a:rPr lang="en-US" dirty="0"/>
              <a:t>Woman</a:t>
            </a:r>
          </a:p>
        </p:txBody>
      </p:sp>
      <p:sp>
        <p:nvSpPr>
          <p:cNvPr id="28" name="Isosceles Triangle 3"/>
          <p:cNvSpPr/>
          <p:nvPr/>
        </p:nvSpPr>
        <p:spPr>
          <a:xfrm>
            <a:off x="3492597" y="2324699"/>
            <a:ext cx="3189965" cy="1812323"/>
          </a:xfrm>
          <a:custGeom>
            <a:avLst/>
            <a:gdLst>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 name="connsiteX0" fmla="*/ 60864 w 5706983"/>
              <a:gd name="connsiteY0" fmla="*/ 1812323 h 1812323"/>
              <a:gd name="connsiteX1" fmla="*/ 2853492 w 5706983"/>
              <a:gd name="connsiteY1" fmla="*/ 0 h 1812323"/>
              <a:gd name="connsiteX2" fmla="*/ 5646119 w 5706983"/>
              <a:gd name="connsiteY2" fmla="*/ 1812323 h 1812323"/>
              <a:gd name="connsiteX3" fmla="*/ 60864 w 5706983"/>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585255" h="1812323">
                <a:moveTo>
                  <a:pt x="0" y="1812323"/>
                </a:moveTo>
                <a:cubicBezTo>
                  <a:pt x="1882346" y="1164280"/>
                  <a:pt x="1861752" y="0"/>
                  <a:pt x="2792628" y="0"/>
                </a:cubicBezTo>
                <a:cubicBezTo>
                  <a:pt x="3723504" y="0"/>
                  <a:pt x="3702909" y="1221945"/>
                  <a:pt x="5585255" y="1812323"/>
                </a:cubicBezTo>
                <a:lnTo>
                  <a:pt x="0" y="1812323"/>
                </a:lnTo>
                <a:close/>
              </a:path>
            </a:pathLst>
          </a:custGeom>
          <a:no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1">
                  <a:lumMod val="75000"/>
                </a:schemeClr>
              </a:solidFill>
            </a:endParaRPr>
          </a:p>
        </p:txBody>
      </p:sp>
      <p:sp>
        <p:nvSpPr>
          <p:cNvPr id="29" name="Isosceles Triangle 3"/>
          <p:cNvSpPr/>
          <p:nvPr/>
        </p:nvSpPr>
        <p:spPr>
          <a:xfrm>
            <a:off x="4991785" y="2324698"/>
            <a:ext cx="3115345" cy="1812323"/>
          </a:xfrm>
          <a:custGeom>
            <a:avLst/>
            <a:gdLst>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 name="connsiteX0" fmla="*/ 60864 w 5706983"/>
              <a:gd name="connsiteY0" fmla="*/ 1812323 h 1812323"/>
              <a:gd name="connsiteX1" fmla="*/ 2853492 w 5706983"/>
              <a:gd name="connsiteY1" fmla="*/ 0 h 1812323"/>
              <a:gd name="connsiteX2" fmla="*/ 5646119 w 5706983"/>
              <a:gd name="connsiteY2" fmla="*/ 1812323 h 1812323"/>
              <a:gd name="connsiteX3" fmla="*/ 60864 w 5706983"/>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585255" h="1812323">
                <a:moveTo>
                  <a:pt x="0" y="1812323"/>
                </a:moveTo>
                <a:cubicBezTo>
                  <a:pt x="1882346" y="1164280"/>
                  <a:pt x="1861752" y="0"/>
                  <a:pt x="2792628" y="0"/>
                </a:cubicBezTo>
                <a:cubicBezTo>
                  <a:pt x="3723504" y="0"/>
                  <a:pt x="3702909" y="1221945"/>
                  <a:pt x="5585255" y="1812323"/>
                </a:cubicBezTo>
                <a:lnTo>
                  <a:pt x="0" y="1812323"/>
                </a:lnTo>
                <a:close/>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604275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2388972" y="3426941"/>
            <a:ext cx="5585255" cy="1812323"/>
          </a:xfrm>
          <a:custGeom>
            <a:avLst/>
            <a:gdLst>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 name="connsiteX0" fmla="*/ 60864 w 5706983"/>
              <a:gd name="connsiteY0" fmla="*/ 1812323 h 1812323"/>
              <a:gd name="connsiteX1" fmla="*/ 2853492 w 5706983"/>
              <a:gd name="connsiteY1" fmla="*/ 0 h 1812323"/>
              <a:gd name="connsiteX2" fmla="*/ 5646119 w 5706983"/>
              <a:gd name="connsiteY2" fmla="*/ 1812323 h 1812323"/>
              <a:gd name="connsiteX3" fmla="*/ 60864 w 5706983"/>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585255" h="1812323">
                <a:moveTo>
                  <a:pt x="0" y="1812323"/>
                </a:moveTo>
                <a:cubicBezTo>
                  <a:pt x="1882346" y="1164280"/>
                  <a:pt x="1861752" y="0"/>
                  <a:pt x="2792628" y="0"/>
                </a:cubicBezTo>
                <a:cubicBezTo>
                  <a:pt x="3723504" y="0"/>
                  <a:pt x="3702909" y="1221945"/>
                  <a:pt x="5585255" y="1812323"/>
                </a:cubicBezTo>
                <a:lnTo>
                  <a:pt x="0" y="1812323"/>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6" name="Straight Connector 5"/>
          <p:cNvCxnSpPr/>
          <p:nvPr/>
        </p:nvCxnSpPr>
        <p:spPr>
          <a:xfrm>
            <a:off x="5156886" y="4950941"/>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Isosceles Triangle 9"/>
          <p:cNvSpPr/>
          <p:nvPr/>
        </p:nvSpPr>
        <p:spPr>
          <a:xfrm>
            <a:off x="617836" y="3426941"/>
            <a:ext cx="5486402" cy="1812323"/>
          </a:xfrm>
          <a:custGeom>
            <a:avLst/>
            <a:gdLst>
              <a:gd name="connsiteX0" fmla="*/ 0 w 5486402"/>
              <a:gd name="connsiteY0" fmla="*/ 1812323 h 1812323"/>
              <a:gd name="connsiteX1" fmla="*/ 2808160 w 5486402"/>
              <a:gd name="connsiteY1" fmla="*/ 0 h 1812323"/>
              <a:gd name="connsiteX2" fmla="*/ 5486402 w 5486402"/>
              <a:gd name="connsiteY2" fmla="*/ 1812323 h 1812323"/>
              <a:gd name="connsiteX3" fmla="*/ 0 w 5486402"/>
              <a:gd name="connsiteY3" fmla="*/ 1812323 h 1812323"/>
              <a:gd name="connsiteX0" fmla="*/ 56017 w 5606175"/>
              <a:gd name="connsiteY0" fmla="*/ 1812323 h 1812323"/>
              <a:gd name="connsiteX1" fmla="*/ 2864177 w 5606175"/>
              <a:gd name="connsiteY1" fmla="*/ 0 h 1812323"/>
              <a:gd name="connsiteX2" fmla="*/ 5542419 w 5606175"/>
              <a:gd name="connsiteY2" fmla="*/ 1812323 h 1812323"/>
              <a:gd name="connsiteX3" fmla="*/ 56017 w 5606175"/>
              <a:gd name="connsiteY3" fmla="*/ 1812323 h 1812323"/>
              <a:gd name="connsiteX0" fmla="*/ 0 w 5550158"/>
              <a:gd name="connsiteY0" fmla="*/ 1812323 h 1812323"/>
              <a:gd name="connsiteX1" fmla="*/ 2808160 w 5550158"/>
              <a:gd name="connsiteY1" fmla="*/ 0 h 1812323"/>
              <a:gd name="connsiteX2" fmla="*/ 5486402 w 5550158"/>
              <a:gd name="connsiteY2" fmla="*/ 1812323 h 1812323"/>
              <a:gd name="connsiteX3" fmla="*/ 0 w 5550158"/>
              <a:gd name="connsiteY3" fmla="*/ 1812323 h 1812323"/>
              <a:gd name="connsiteX0" fmla="*/ 0 w 5550158"/>
              <a:gd name="connsiteY0" fmla="*/ 1812323 h 1812323"/>
              <a:gd name="connsiteX1" fmla="*/ 2808160 w 5550158"/>
              <a:gd name="connsiteY1" fmla="*/ 0 h 1812323"/>
              <a:gd name="connsiteX2" fmla="*/ 5486402 w 5550158"/>
              <a:gd name="connsiteY2" fmla="*/ 1812323 h 1812323"/>
              <a:gd name="connsiteX3" fmla="*/ 0 w 5550158"/>
              <a:gd name="connsiteY3" fmla="*/ 1812323 h 1812323"/>
              <a:gd name="connsiteX0" fmla="*/ 0 w 5486402"/>
              <a:gd name="connsiteY0" fmla="*/ 1812323 h 1812323"/>
              <a:gd name="connsiteX1" fmla="*/ 2808160 w 5486402"/>
              <a:gd name="connsiteY1" fmla="*/ 0 h 1812323"/>
              <a:gd name="connsiteX2" fmla="*/ 5486402 w 5486402"/>
              <a:gd name="connsiteY2" fmla="*/ 1812323 h 1812323"/>
              <a:gd name="connsiteX3" fmla="*/ 0 w 5486402"/>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486402" h="1812323">
                <a:moveTo>
                  <a:pt x="0" y="1812323"/>
                </a:moveTo>
                <a:cubicBezTo>
                  <a:pt x="1851983" y="1205469"/>
                  <a:pt x="1893760" y="0"/>
                  <a:pt x="2808160" y="0"/>
                </a:cubicBezTo>
                <a:cubicBezTo>
                  <a:pt x="3722560" y="0"/>
                  <a:pt x="3639597" y="1213707"/>
                  <a:pt x="5486402" y="1812323"/>
                </a:cubicBezTo>
                <a:lnTo>
                  <a:pt x="0" y="1812323"/>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Isosceles Triangle 15"/>
          <p:cNvSpPr/>
          <p:nvPr/>
        </p:nvSpPr>
        <p:spPr>
          <a:xfrm>
            <a:off x="4502336" y="3426941"/>
            <a:ext cx="5692346" cy="1812323"/>
          </a:xfrm>
          <a:custGeom>
            <a:avLst/>
            <a:gdLst>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 name="connsiteX0" fmla="*/ 62031 w 5816408"/>
              <a:gd name="connsiteY0" fmla="*/ 1812323 h 1812323"/>
              <a:gd name="connsiteX1" fmla="*/ 2908204 w 5816408"/>
              <a:gd name="connsiteY1" fmla="*/ 0 h 1812323"/>
              <a:gd name="connsiteX2" fmla="*/ 5754377 w 5816408"/>
              <a:gd name="connsiteY2" fmla="*/ 1812323 h 1812323"/>
              <a:gd name="connsiteX3" fmla="*/ 62031 w 5816408"/>
              <a:gd name="connsiteY3" fmla="*/ 1812323 h 1812323"/>
              <a:gd name="connsiteX0" fmla="*/ 62031 w 5754377"/>
              <a:gd name="connsiteY0" fmla="*/ 1812323 h 1812323"/>
              <a:gd name="connsiteX1" fmla="*/ 2908204 w 5754377"/>
              <a:gd name="connsiteY1" fmla="*/ 0 h 1812323"/>
              <a:gd name="connsiteX2" fmla="*/ 5754377 w 5754377"/>
              <a:gd name="connsiteY2" fmla="*/ 1812323 h 1812323"/>
              <a:gd name="connsiteX3" fmla="*/ 62031 w 5754377"/>
              <a:gd name="connsiteY3" fmla="*/ 1812323 h 1812323"/>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692346" h="1812323">
                <a:moveTo>
                  <a:pt x="0" y="1812323"/>
                </a:moveTo>
                <a:cubicBezTo>
                  <a:pt x="2005227" y="1221944"/>
                  <a:pt x="1897449" y="0"/>
                  <a:pt x="2846173" y="0"/>
                </a:cubicBezTo>
                <a:cubicBezTo>
                  <a:pt x="3794897" y="0"/>
                  <a:pt x="3777735" y="1246658"/>
                  <a:pt x="5692346" y="1812323"/>
                </a:cubicBezTo>
                <a:lnTo>
                  <a:pt x="0" y="1812323"/>
                </a:lnTo>
                <a:close/>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0" name="Straight Connector 19"/>
          <p:cNvCxnSpPr/>
          <p:nvPr/>
        </p:nvCxnSpPr>
        <p:spPr>
          <a:xfrm>
            <a:off x="6884886" y="35546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7803650" y="3554625"/>
            <a:ext cx="12355" cy="1684638"/>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5622324" y="3554626"/>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p:cNvCxnSpPr/>
          <p:nvPr/>
        </p:nvCxnSpPr>
        <p:spPr>
          <a:xfrm>
            <a:off x="4720280" y="35546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3855307" y="35546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a:off x="2945025" y="3554625"/>
            <a:ext cx="16476" cy="1684638"/>
          </a:xfrm>
          <a:prstGeom prst="line">
            <a:avLst/>
          </a:prstGeom>
        </p:spPr>
        <p:style>
          <a:lnRef idx="1">
            <a:schemeClr val="dk1"/>
          </a:lnRef>
          <a:fillRef idx="0">
            <a:schemeClr val="dk1"/>
          </a:fillRef>
          <a:effectRef idx="0">
            <a:schemeClr val="dk1"/>
          </a:effectRef>
          <a:fontRef idx="minor">
            <a:schemeClr val="tx1"/>
          </a:fontRef>
        </p:style>
      </p:cxnSp>
      <p:sp>
        <p:nvSpPr>
          <p:cNvPr id="28" name="Rectangle 27"/>
          <p:cNvSpPr/>
          <p:nvPr/>
        </p:nvSpPr>
        <p:spPr>
          <a:xfrm>
            <a:off x="4105783" y="4396944"/>
            <a:ext cx="452368"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 </a:t>
            </a:r>
            <a:r>
              <a:rPr lang="en-US" b="0" cap="none" spc="0" dirty="0">
                <a:ln w="0"/>
                <a:solidFill>
                  <a:schemeClr val="tx1"/>
                </a:solidFill>
                <a:effectLst>
                  <a:outerShdw blurRad="38100" dist="19050" dir="2700000" algn="tl" rotWithShape="0">
                    <a:schemeClr val="dk1">
                      <a:alpha val="40000"/>
                    </a:schemeClr>
                  </a:outerShdw>
                </a:effectLst>
              </a:rPr>
              <a:t>x</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29" name="Rectangle 28"/>
          <p:cNvSpPr/>
          <p:nvPr/>
        </p:nvSpPr>
        <p:spPr>
          <a:xfrm>
            <a:off x="3449823" y="4869931"/>
            <a:ext cx="284052" cy="369332"/>
          </a:xfrm>
          <a:prstGeom prst="rect">
            <a:avLst/>
          </a:prstGeom>
        </p:spPr>
        <p:txBody>
          <a:bodyPr wrap="none">
            <a:spAutoFit/>
          </a:bodyPr>
          <a:lstStyle/>
          <a:p>
            <a:r>
              <a:rPr lang="en-US" b="0" cap="none" spc="0" dirty="0">
                <a:ln w="0"/>
                <a:solidFill>
                  <a:schemeClr val="tx1"/>
                </a:solidFill>
                <a:effectLst>
                  <a:outerShdw blurRad="38100" dist="19050" dir="2700000" algn="tl" rotWithShape="0">
                    <a:schemeClr val="dk1">
                      <a:alpha val="40000"/>
                    </a:schemeClr>
                  </a:outerShdw>
                </a:effectLst>
              </a:rPr>
              <a:t>x</a:t>
            </a:r>
            <a:endParaRPr lang="en-CA" dirty="0"/>
          </a:p>
        </p:txBody>
      </p:sp>
      <p:sp>
        <p:nvSpPr>
          <p:cNvPr id="30" name="Rectangle 29"/>
          <p:cNvSpPr/>
          <p:nvPr/>
        </p:nvSpPr>
        <p:spPr>
          <a:xfrm>
            <a:off x="5078288" y="4910437"/>
            <a:ext cx="284052" cy="369332"/>
          </a:xfrm>
          <a:prstGeom prst="rect">
            <a:avLst/>
          </a:prstGeom>
        </p:spPr>
        <p:txBody>
          <a:bodyPr wrap="none">
            <a:spAutoFit/>
          </a:bodyPr>
          <a:lstStyle/>
          <a:p>
            <a:r>
              <a:rPr lang="en-US" b="0" cap="none" spc="0" dirty="0">
                <a:ln w="0"/>
                <a:solidFill>
                  <a:schemeClr val="tx1"/>
                </a:solidFill>
                <a:effectLst>
                  <a:outerShdw blurRad="38100" dist="19050" dir="2700000" algn="tl" rotWithShape="0">
                    <a:schemeClr val="dk1">
                      <a:alpha val="40000"/>
                    </a:schemeClr>
                  </a:outerShdw>
                </a:effectLst>
              </a:rPr>
              <a:t>x</a:t>
            </a:r>
            <a:endParaRPr lang="en-CA" dirty="0"/>
          </a:p>
        </p:txBody>
      </p:sp>
      <p:sp>
        <p:nvSpPr>
          <p:cNvPr id="31" name="Rectangle 30"/>
          <p:cNvSpPr/>
          <p:nvPr/>
        </p:nvSpPr>
        <p:spPr>
          <a:xfrm>
            <a:off x="6901362" y="4890185"/>
            <a:ext cx="284052" cy="369332"/>
          </a:xfrm>
          <a:prstGeom prst="rect">
            <a:avLst/>
          </a:prstGeom>
        </p:spPr>
        <p:txBody>
          <a:bodyPr wrap="none">
            <a:spAutoFit/>
          </a:bodyPr>
          <a:lstStyle/>
          <a:p>
            <a:r>
              <a:rPr lang="en-US" b="0" cap="none" spc="0" dirty="0">
                <a:ln w="0"/>
                <a:solidFill>
                  <a:schemeClr val="tx1"/>
                </a:solidFill>
                <a:effectLst>
                  <a:outerShdw blurRad="38100" dist="19050" dir="2700000" algn="tl" rotWithShape="0">
                    <a:schemeClr val="dk1">
                      <a:alpha val="40000"/>
                    </a:schemeClr>
                  </a:outerShdw>
                </a:effectLst>
              </a:rPr>
              <a:t>x</a:t>
            </a:r>
            <a:endParaRPr lang="en-CA" dirty="0"/>
          </a:p>
        </p:txBody>
      </p:sp>
      <p:sp>
        <p:nvSpPr>
          <p:cNvPr id="32" name="TextBox 31"/>
          <p:cNvSpPr txBox="1"/>
          <p:nvPr/>
        </p:nvSpPr>
        <p:spPr>
          <a:xfrm>
            <a:off x="551935" y="486032"/>
            <a:ext cx="7760043" cy="369332"/>
          </a:xfrm>
          <a:prstGeom prst="rect">
            <a:avLst/>
          </a:prstGeom>
          <a:noFill/>
        </p:spPr>
        <p:txBody>
          <a:bodyPr wrap="square" rtlCol="0">
            <a:spAutoFit/>
          </a:bodyPr>
          <a:lstStyle/>
          <a:p>
            <a:r>
              <a:rPr lang="en-CA" dirty="0">
                <a:solidFill>
                  <a:srgbClr val="C00000"/>
                </a:solidFill>
              </a:rPr>
              <a:t>A = the morally depraved</a:t>
            </a:r>
          </a:p>
        </p:txBody>
      </p:sp>
      <p:sp>
        <p:nvSpPr>
          <p:cNvPr id="33" name="TextBox 32"/>
          <p:cNvSpPr txBox="1"/>
          <p:nvPr/>
        </p:nvSpPr>
        <p:spPr>
          <a:xfrm>
            <a:off x="551935" y="855364"/>
            <a:ext cx="3188042" cy="369332"/>
          </a:xfrm>
          <a:prstGeom prst="rect">
            <a:avLst/>
          </a:prstGeom>
          <a:noFill/>
        </p:spPr>
        <p:txBody>
          <a:bodyPr wrap="square" rtlCol="0">
            <a:spAutoFit/>
          </a:bodyPr>
          <a:lstStyle/>
          <a:p>
            <a:r>
              <a:rPr lang="en-CA" dirty="0">
                <a:solidFill>
                  <a:schemeClr val="accent1">
                    <a:lumMod val="50000"/>
                  </a:schemeClr>
                </a:solidFill>
              </a:rPr>
              <a:t>B = morally normal (healthy)</a:t>
            </a:r>
          </a:p>
        </p:txBody>
      </p:sp>
      <p:sp>
        <p:nvSpPr>
          <p:cNvPr id="34" name="TextBox 33"/>
          <p:cNvSpPr txBox="1"/>
          <p:nvPr/>
        </p:nvSpPr>
        <p:spPr>
          <a:xfrm>
            <a:off x="551935" y="1224696"/>
            <a:ext cx="3665838" cy="369332"/>
          </a:xfrm>
          <a:prstGeom prst="rect">
            <a:avLst/>
          </a:prstGeom>
          <a:noFill/>
        </p:spPr>
        <p:txBody>
          <a:bodyPr wrap="square" rtlCol="0">
            <a:spAutoFit/>
          </a:bodyPr>
          <a:lstStyle/>
          <a:p>
            <a:r>
              <a:rPr lang="en-CA" dirty="0">
                <a:solidFill>
                  <a:schemeClr val="accent6">
                    <a:lumMod val="50000"/>
                  </a:schemeClr>
                </a:solidFill>
              </a:rPr>
              <a:t>C = morally extraordinary (unusual)</a:t>
            </a:r>
          </a:p>
        </p:txBody>
      </p:sp>
      <p:sp>
        <p:nvSpPr>
          <p:cNvPr id="35" name="Rectangle 34"/>
          <p:cNvSpPr/>
          <p:nvPr/>
        </p:nvSpPr>
        <p:spPr>
          <a:xfrm>
            <a:off x="3157114" y="2298354"/>
            <a:ext cx="585417" cy="923330"/>
          </a:xfrm>
          <a:prstGeom prst="rect">
            <a:avLst/>
          </a:prstGeom>
          <a:noFill/>
        </p:spPr>
        <p:txBody>
          <a:bodyPr wrap="none" lIns="91440" tIns="45720" rIns="91440" bIns="45720">
            <a:spAutoFit/>
          </a:bodyPr>
          <a:lstStyle/>
          <a:p>
            <a:pPr algn="ctr"/>
            <a:r>
              <a:rPr lang="en-US" sz="5400" dirty="0">
                <a:ln w="0"/>
                <a:solidFill>
                  <a:srgbClr val="C00000"/>
                </a:solidFill>
                <a:effectLst>
                  <a:outerShdw blurRad="38100" dist="19050" dir="2700000" algn="tl" rotWithShape="0">
                    <a:schemeClr val="dk1">
                      <a:alpha val="40000"/>
                    </a:schemeClr>
                  </a:outerShdw>
                </a:effectLst>
              </a:rPr>
              <a:t>A</a:t>
            </a:r>
          </a:p>
        </p:txBody>
      </p:sp>
      <p:sp>
        <p:nvSpPr>
          <p:cNvPr id="36" name="Rectangle 35"/>
          <p:cNvSpPr/>
          <p:nvPr/>
        </p:nvSpPr>
        <p:spPr>
          <a:xfrm>
            <a:off x="4939628" y="2298354"/>
            <a:ext cx="561372" cy="923330"/>
          </a:xfrm>
          <a:prstGeom prst="rect">
            <a:avLst/>
          </a:prstGeom>
          <a:noFill/>
        </p:spPr>
        <p:txBody>
          <a:bodyPr wrap="none" lIns="91440" tIns="45720" rIns="91440" bIns="45720">
            <a:spAutoFit/>
          </a:bodyPr>
          <a:lstStyle/>
          <a:p>
            <a:pPr algn="ctr"/>
            <a:r>
              <a:rPr lang="en-US" sz="5400" b="0" cap="none" spc="0" dirty="0">
                <a:ln w="0"/>
                <a:solidFill>
                  <a:schemeClr val="accent1">
                    <a:lumMod val="75000"/>
                  </a:schemeClr>
                </a:solidFill>
                <a:effectLst>
                  <a:outerShdw blurRad="38100" dist="25400" dir="5400000" algn="ctr" rotWithShape="0">
                    <a:srgbClr val="6E747A">
                      <a:alpha val="43000"/>
                    </a:srgbClr>
                  </a:outerShdw>
                </a:effectLst>
              </a:rPr>
              <a:t>B</a:t>
            </a:r>
          </a:p>
        </p:txBody>
      </p:sp>
      <p:sp>
        <p:nvSpPr>
          <p:cNvPr id="37" name="Rectangle 36"/>
          <p:cNvSpPr/>
          <p:nvPr/>
        </p:nvSpPr>
        <p:spPr>
          <a:xfrm>
            <a:off x="7185414" y="2298354"/>
            <a:ext cx="553357" cy="923330"/>
          </a:xfrm>
          <a:prstGeom prst="rect">
            <a:avLst/>
          </a:prstGeom>
          <a:noFill/>
        </p:spPr>
        <p:txBody>
          <a:bodyPr wrap="none" lIns="91440" tIns="45720" rIns="91440" bIns="45720">
            <a:spAutoFit/>
          </a:bodyPr>
          <a:lstStyle/>
          <a:p>
            <a:pPr algn="ctr"/>
            <a:r>
              <a:rPr lang="en-US" sz="5400" b="0" cap="none" spc="0" dirty="0">
                <a:ln w="0"/>
                <a:solidFill>
                  <a:schemeClr val="accent6">
                    <a:lumMod val="75000"/>
                  </a:schemeClr>
                </a:solidFill>
                <a:effectLst>
                  <a:reflection blurRad="6350" stA="53000" endA="300" endPos="35500" dir="5400000" sy="-90000" algn="bl" rotWithShape="0"/>
                </a:effectLst>
              </a:rPr>
              <a:t>C</a:t>
            </a:r>
          </a:p>
        </p:txBody>
      </p:sp>
      <p:sp>
        <p:nvSpPr>
          <p:cNvPr id="38" name="TextBox 37"/>
          <p:cNvSpPr txBox="1"/>
          <p:nvPr/>
        </p:nvSpPr>
        <p:spPr>
          <a:xfrm>
            <a:off x="428368" y="6236043"/>
            <a:ext cx="5354594" cy="584775"/>
          </a:xfrm>
          <a:prstGeom prst="rect">
            <a:avLst/>
          </a:prstGeom>
          <a:noFill/>
        </p:spPr>
        <p:txBody>
          <a:bodyPr wrap="square" rtlCol="0">
            <a:spAutoFit/>
          </a:bodyPr>
          <a:lstStyle/>
          <a:p>
            <a:r>
              <a:rPr lang="en-CA" sz="1600" dirty="0"/>
              <a:t>A is at his best here, while B’s </a:t>
            </a:r>
          </a:p>
          <a:p>
            <a:r>
              <a:rPr lang="en-CA" sz="1600" dirty="0"/>
              <a:t>behaviour is normal, and C is at his worst.</a:t>
            </a:r>
          </a:p>
        </p:txBody>
      </p:sp>
      <p:sp>
        <p:nvSpPr>
          <p:cNvPr id="39" name="TextBox 38"/>
          <p:cNvSpPr txBox="1"/>
          <p:nvPr/>
        </p:nvSpPr>
        <p:spPr>
          <a:xfrm>
            <a:off x="3733875" y="5832389"/>
            <a:ext cx="5105325" cy="584775"/>
          </a:xfrm>
          <a:prstGeom prst="rect">
            <a:avLst/>
          </a:prstGeom>
          <a:noFill/>
        </p:spPr>
        <p:txBody>
          <a:bodyPr wrap="square" rtlCol="0">
            <a:spAutoFit/>
          </a:bodyPr>
          <a:lstStyle/>
          <a:p>
            <a:r>
              <a:rPr lang="en-CA" sz="1600" dirty="0"/>
              <a:t>Depraved behaviour for a morally</a:t>
            </a:r>
          </a:p>
          <a:p>
            <a:r>
              <a:rPr lang="en-CA" sz="1600" dirty="0"/>
              <a:t>normal person, normal for the depraved.</a:t>
            </a:r>
          </a:p>
        </p:txBody>
      </p:sp>
      <p:sp>
        <p:nvSpPr>
          <p:cNvPr id="40" name="TextBox 39"/>
          <p:cNvSpPr txBox="1"/>
          <p:nvPr/>
        </p:nvSpPr>
        <p:spPr>
          <a:xfrm>
            <a:off x="7545859" y="5708822"/>
            <a:ext cx="3987114" cy="830997"/>
          </a:xfrm>
          <a:prstGeom prst="rect">
            <a:avLst/>
          </a:prstGeom>
          <a:noFill/>
        </p:spPr>
        <p:txBody>
          <a:bodyPr wrap="square" rtlCol="0">
            <a:spAutoFit/>
          </a:bodyPr>
          <a:lstStyle/>
          <a:p>
            <a:r>
              <a:rPr lang="en-CA" sz="1600" dirty="0"/>
              <a:t>Extraordinary behaviour for a morally</a:t>
            </a:r>
          </a:p>
          <a:p>
            <a:r>
              <a:rPr lang="en-CA" sz="1600" dirty="0"/>
              <a:t>normal person, but normal for the morally noble; outside the range of the depraved.</a:t>
            </a:r>
          </a:p>
        </p:txBody>
      </p:sp>
      <p:cxnSp>
        <p:nvCxnSpPr>
          <p:cNvPr id="42" name="Straight Arrow Connector 41"/>
          <p:cNvCxnSpPr/>
          <p:nvPr/>
        </p:nvCxnSpPr>
        <p:spPr>
          <a:xfrm flipV="1">
            <a:off x="2708067" y="5144528"/>
            <a:ext cx="2463113" cy="9967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3" name="TextBox 42"/>
          <p:cNvSpPr txBox="1"/>
          <p:nvPr/>
        </p:nvSpPr>
        <p:spPr>
          <a:xfrm>
            <a:off x="42232" y="5366947"/>
            <a:ext cx="2902793" cy="830997"/>
          </a:xfrm>
          <a:prstGeom prst="rect">
            <a:avLst/>
          </a:prstGeom>
          <a:noFill/>
        </p:spPr>
        <p:txBody>
          <a:bodyPr wrap="square" rtlCol="0">
            <a:spAutoFit/>
          </a:bodyPr>
          <a:lstStyle/>
          <a:p>
            <a:r>
              <a:rPr lang="en-CA" sz="1600" dirty="0"/>
              <a:t>A’s behaviour is unusually good, while B is less than his normal self.</a:t>
            </a:r>
          </a:p>
        </p:txBody>
      </p:sp>
      <p:cxnSp>
        <p:nvCxnSpPr>
          <p:cNvPr id="45" name="Straight Arrow Connector 44"/>
          <p:cNvCxnSpPr/>
          <p:nvPr/>
        </p:nvCxnSpPr>
        <p:spPr>
          <a:xfrm flipV="1">
            <a:off x="2866768" y="5074851"/>
            <a:ext cx="1465199" cy="4774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p:cNvCxnSpPr/>
          <p:nvPr/>
        </p:nvCxnSpPr>
        <p:spPr>
          <a:xfrm flipH="1" flipV="1">
            <a:off x="3733875" y="5181657"/>
            <a:ext cx="1947360" cy="6912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p:cNvCxnSpPr/>
          <p:nvPr/>
        </p:nvCxnSpPr>
        <p:spPr>
          <a:xfrm flipH="1" flipV="1">
            <a:off x="7125730" y="5181657"/>
            <a:ext cx="2051221" cy="5271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3" name="TextBox 52"/>
          <p:cNvSpPr txBox="1"/>
          <p:nvPr/>
        </p:nvSpPr>
        <p:spPr>
          <a:xfrm>
            <a:off x="5220314" y="1040030"/>
            <a:ext cx="4022540" cy="646331"/>
          </a:xfrm>
          <a:prstGeom prst="rect">
            <a:avLst/>
          </a:prstGeom>
          <a:noFill/>
        </p:spPr>
        <p:txBody>
          <a:bodyPr wrap="square" rtlCol="0">
            <a:spAutoFit/>
          </a:bodyPr>
          <a:lstStyle/>
          <a:p>
            <a:r>
              <a:rPr lang="en-CA" sz="3600" dirty="0"/>
              <a:t>P(E/H) ≠ P(H/E)</a:t>
            </a:r>
          </a:p>
        </p:txBody>
      </p:sp>
      <p:sp>
        <p:nvSpPr>
          <p:cNvPr id="2" name="TextBox 1"/>
          <p:cNvSpPr txBox="1"/>
          <p:nvPr/>
        </p:nvSpPr>
        <p:spPr>
          <a:xfrm>
            <a:off x="587069" y="1627663"/>
            <a:ext cx="2279699" cy="369332"/>
          </a:xfrm>
          <a:prstGeom prst="rect">
            <a:avLst/>
          </a:prstGeom>
          <a:noFill/>
        </p:spPr>
        <p:txBody>
          <a:bodyPr wrap="square" rtlCol="0">
            <a:spAutoFit/>
          </a:bodyPr>
          <a:lstStyle/>
          <a:p>
            <a:r>
              <a:rPr lang="en-CA" dirty="0"/>
              <a:t>X = a particular act.</a:t>
            </a:r>
          </a:p>
        </p:txBody>
      </p:sp>
    </p:spTree>
    <p:extLst>
      <p:ext uri="{BB962C8B-B14F-4D97-AF65-F5344CB8AC3E}">
        <p14:creationId xmlns:p14="http://schemas.microsoft.com/office/powerpoint/2010/main" val="3926514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2FB12AE-71D1-47FD-9AC3-EE2C074245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64853C7E-3CBA-4464-865F-6044D94B1B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8487" y="2994212"/>
            <a:ext cx="1345385" cy="668410"/>
          </a:xfrm>
          <a:custGeom>
            <a:avLst/>
            <a:gdLst>
              <a:gd name="connsiteX0" fmla="*/ 0 w 1345385"/>
              <a:gd name="connsiteY0" fmla="*/ 668410 h 668410"/>
              <a:gd name="connsiteX1" fmla="*/ 672692 w 1345385"/>
              <a:gd name="connsiteY1" fmla="*/ 0 h 668410"/>
              <a:gd name="connsiteX2" fmla="*/ 1345385 w 1345385"/>
              <a:gd name="connsiteY2" fmla="*/ 668410 h 668410"/>
            </a:gdLst>
            <a:ahLst/>
            <a:cxnLst>
              <a:cxn ang="0">
                <a:pos x="connsiteX0" y="connsiteY0"/>
              </a:cxn>
              <a:cxn ang="0">
                <a:pos x="connsiteX1" y="connsiteY1"/>
              </a:cxn>
              <a:cxn ang="0">
                <a:pos x="connsiteX2" y="connsiteY2"/>
              </a:cxn>
            </a:cxnLst>
            <a:rect l="l" t="t" r="r" b="b"/>
            <a:pathLst>
              <a:path w="1345385" h="668410">
                <a:moveTo>
                  <a:pt x="0" y="668410"/>
                </a:moveTo>
                <a:lnTo>
                  <a:pt x="672692" y="0"/>
                </a:lnTo>
                <a:lnTo>
                  <a:pt x="1345385" y="668410"/>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ectangle 10">
            <a:extLst>
              <a:ext uri="{FF2B5EF4-FFF2-40B4-BE49-F238E27FC236}">
                <a16:creationId xmlns:a16="http://schemas.microsoft.com/office/drawing/2014/main" id="{55EFEC59-B929-4851-9DEF-9106F2797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3480" y="2760304"/>
            <a:ext cx="418137" cy="41813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C132392-D5FF-4588-8FA1-5BAD77BF6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508836" y="4124955"/>
            <a:ext cx="635336" cy="63533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C7EAC045-695C-4E73-9B7C-AFD6FB22D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36522" y="4621062"/>
            <a:ext cx="224347" cy="22434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404A7A3A-BEAE-4BC6-A163-5D0E5F8C4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10175676" y="5597890"/>
            <a:ext cx="2982940" cy="1481975"/>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12ED3B7D-405D-4DFA-8608-B6DE74671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46240" y="5280494"/>
            <a:ext cx="841505" cy="84150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p:cNvSpPr txBox="1"/>
          <p:nvPr/>
        </p:nvSpPr>
        <p:spPr>
          <a:xfrm>
            <a:off x="1371615" y="259492"/>
            <a:ext cx="8548523" cy="6251601"/>
          </a:xfrm>
          <a:prstGeom prst="rect">
            <a:avLst/>
          </a:prstGeom>
          <a:noFill/>
        </p:spPr>
        <p:txBody>
          <a:bodyPr vert="horz" lIns="91440" tIns="45720" rIns="91440" bIns="45720" rtlCol="0" anchor="ctr">
            <a:normAutofit lnSpcReduction="10000"/>
          </a:bodyPr>
          <a:lstStyle/>
          <a:p>
            <a:pPr indent="-228600">
              <a:lnSpc>
                <a:spcPct val="90000"/>
              </a:lnSpc>
              <a:spcAft>
                <a:spcPts val="600"/>
              </a:spcAft>
              <a:buFont typeface="Arial" panose="020B0604020202020204" pitchFamily="34" charset="0"/>
              <a:buChar char="•"/>
            </a:pPr>
            <a:r>
              <a:rPr lang="en-US" sz="1600" dirty="0"/>
              <a:t>What the above curves illustrate is that the probability of the evidence does not determine the probability of the hypothesis. Rather, frequency probability means that given H</a:t>
            </a:r>
            <a:r>
              <a:rPr lang="en-US" sz="1600" baseline="-25000" dirty="0"/>
              <a:t>A</a:t>
            </a:r>
            <a:r>
              <a:rPr lang="en-US" sz="1600" dirty="0"/>
              <a:t>, or H</a:t>
            </a:r>
            <a:r>
              <a:rPr lang="en-US" sz="1600" baseline="-25000" dirty="0"/>
              <a:t>B</a:t>
            </a:r>
            <a:r>
              <a:rPr lang="en-US" sz="1600" dirty="0"/>
              <a:t>, or H</a:t>
            </a:r>
            <a:r>
              <a:rPr lang="en-US" sz="1600" baseline="-25000" dirty="0"/>
              <a:t>C</a:t>
            </a:r>
            <a:r>
              <a:rPr lang="en-US" sz="1600" dirty="0"/>
              <a:t>, the likelihood of E is going to be found within a certain space (i.e., 68.2% of the time within one standard deviation, 27.2% of the time more than one standard deviation from the mean, and about 5% of the time more than two standard deviations from the mean); the likelihoods will differ based on the hypothesis. Good </a:t>
            </a:r>
            <a:r>
              <a:rPr lang="en-US" sz="1600" dirty="0" err="1"/>
              <a:t>behaviour</a:t>
            </a:r>
            <a:r>
              <a:rPr lang="en-US" sz="1600" dirty="0"/>
              <a:t> does not necessarily mean the person is morally normal, much less extraordinarily noble.  </a:t>
            </a:r>
          </a:p>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r>
              <a:rPr lang="en-US" sz="1600" dirty="0" err="1"/>
              <a:t>Behaviour</a:t>
            </a:r>
            <a:r>
              <a:rPr lang="en-US" sz="1600" dirty="0"/>
              <a:t> that is within the standard deviation of the depraved is outside one standard deviation of the morally normal. The depraved have to exert great effort to behave in a way that is normal for the morally normal, and such </a:t>
            </a:r>
            <a:r>
              <a:rPr lang="en-US" sz="1600" dirty="0" err="1"/>
              <a:t>behaviour</a:t>
            </a:r>
            <a:r>
              <a:rPr lang="en-US" sz="1600" dirty="0"/>
              <a:t> is unusual for him; in other words, it is difficult to maintain the façade, because the effort to appear normal requires great exertion. For the depraved, good </a:t>
            </a:r>
            <a:r>
              <a:rPr lang="en-US" sz="1600" dirty="0" err="1"/>
              <a:t>behaviour</a:t>
            </a:r>
            <a:r>
              <a:rPr lang="en-US" sz="1600" dirty="0"/>
              <a:t> is not habitual. </a:t>
            </a:r>
          </a:p>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r>
              <a:rPr lang="en-US" sz="1600" dirty="0"/>
              <a:t>What we have to remember is that the probability of the evidence given the hypothesis does not determine the probability of the hypothesis. The probability of the hypothesis is calculated via Bayes’ Rule [P(H/E) = P(H)P(E/H) ∕ P(H)P(E/H) + P(~H)P(E/~H)]. As we can see above, a sample of </a:t>
            </a:r>
            <a:r>
              <a:rPr lang="en-US" sz="1600" dirty="0" err="1"/>
              <a:t>behaviour</a:t>
            </a:r>
            <a:r>
              <a:rPr lang="en-US" sz="1600" dirty="0"/>
              <a:t> could very well be suggestive of a number of possible hypotheses: i.e., the depraved is exerting tremendous effort to appear normal, or a morally normal person is behaving normally, or a morally noble person is having an unusually bad day. To infer a hypothesis on the basis of the evidence is to commit the fallacy of the transposed conditional. People do this all the time, especially interviewers. The justification for this is not theoretical, but pragmatic—is there any other choice in the matter? Sometimes there isn’t, and so we have no choice but to take risks—someone has to be hired immediately. Other times, there is a choice between prudent reservation and jumping to a conclusion. Keep in mind the ever-present danger of a type I error, or a false positive: the inference that he’s depraved when in fact he is normal, as well as the type II error, the false negative: the inference that he is normal when in fact he is depraved.</a:t>
            </a:r>
          </a:p>
        </p:txBody>
      </p:sp>
    </p:spTree>
    <p:extLst>
      <p:ext uri="{BB962C8B-B14F-4D97-AF65-F5344CB8AC3E}">
        <p14:creationId xmlns:p14="http://schemas.microsoft.com/office/powerpoint/2010/main" val="1633945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sosceles Triangle 3"/>
          <p:cNvSpPr/>
          <p:nvPr/>
        </p:nvSpPr>
        <p:spPr>
          <a:xfrm>
            <a:off x="2388972" y="3426941"/>
            <a:ext cx="5585255" cy="1812323"/>
          </a:xfrm>
          <a:custGeom>
            <a:avLst/>
            <a:gdLst>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 name="connsiteX0" fmla="*/ 60864 w 5706983"/>
              <a:gd name="connsiteY0" fmla="*/ 1812323 h 1812323"/>
              <a:gd name="connsiteX1" fmla="*/ 2853492 w 5706983"/>
              <a:gd name="connsiteY1" fmla="*/ 0 h 1812323"/>
              <a:gd name="connsiteX2" fmla="*/ 5646119 w 5706983"/>
              <a:gd name="connsiteY2" fmla="*/ 1812323 h 1812323"/>
              <a:gd name="connsiteX3" fmla="*/ 60864 w 5706983"/>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585255" h="1812323">
                <a:moveTo>
                  <a:pt x="0" y="1812323"/>
                </a:moveTo>
                <a:cubicBezTo>
                  <a:pt x="1882346" y="1164280"/>
                  <a:pt x="1861752" y="0"/>
                  <a:pt x="2792628" y="0"/>
                </a:cubicBezTo>
                <a:cubicBezTo>
                  <a:pt x="3723504" y="0"/>
                  <a:pt x="3702909" y="1221945"/>
                  <a:pt x="5585255" y="1812323"/>
                </a:cubicBezTo>
                <a:lnTo>
                  <a:pt x="0" y="1812323"/>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4" name="Straight Connector 3"/>
          <p:cNvCxnSpPr/>
          <p:nvPr/>
        </p:nvCxnSpPr>
        <p:spPr>
          <a:xfrm>
            <a:off x="5156886" y="4950941"/>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Isosceles Triangle 9"/>
          <p:cNvSpPr/>
          <p:nvPr/>
        </p:nvSpPr>
        <p:spPr>
          <a:xfrm>
            <a:off x="617836" y="3426941"/>
            <a:ext cx="5486402" cy="1812323"/>
          </a:xfrm>
          <a:custGeom>
            <a:avLst/>
            <a:gdLst>
              <a:gd name="connsiteX0" fmla="*/ 0 w 5486402"/>
              <a:gd name="connsiteY0" fmla="*/ 1812323 h 1812323"/>
              <a:gd name="connsiteX1" fmla="*/ 2808160 w 5486402"/>
              <a:gd name="connsiteY1" fmla="*/ 0 h 1812323"/>
              <a:gd name="connsiteX2" fmla="*/ 5486402 w 5486402"/>
              <a:gd name="connsiteY2" fmla="*/ 1812323 h 1812323"/>
              <a:gd name="connsiteX3" fmla="*/ 0 w 5486402"/>
              <a:gd name="connsiteY3" fmla="*/ 1812323 h 1812323"/>
              <a:gd name="connsiteX0" fmla="*/ 56017 w 5606175"/>
              <a:gd name="connsiteY0" fmla="*/ 1812323 h 1812323"/>
              <a:gd name="connsiteX1" fmla="*/ 2864177 w 5606175"/>
              <a:gd name="connsiteY1" fmla="*/ 0 h 1812323"/>
              <a:gd name="connsiteX2" fmla="*/ 5542419 w 5606175"/>
              <a:gd name="connsiteY2" fmla="*/ 1812323 h 1812323"/>
              <a:gd name="connsiteX3" fmla="*/ 56017 w 5606175"/>
              <a:gd name="connsiteY3" fmla="*/ 1812323 h 1812323"/>
              <a:gd name="connsiteX0" fmla="*/ 0 w 5550158"/>
              <a:gd name="connsiteY0" fmla="*/ 1812323 h 1812323"/>
              <a:gd name="connsiteX1" fmla="*/ 2808160 w 5550158"/>
              <a:gd name="connsiteY1" fmla="*/ 0 h 1812323"/>
              <a:gd name="connsiteX2" fmla="*/ 5486402 w 5550158"/>
              <a:gd name="connsiteY2" fmla="*/ 1812323 h 1812323"/>
              <a:gd name="connsiteX3" fmla="*/ 0 w 5550158"/>
              <a:gd name="connsiteY3" fmla="*/ 1812323 h 1812323"/>
              <a:gd name="connsiteX0" fmla="*/ 0 w 5550158"/>
              <a:gd name="connsiteY0" fmla="*/ 1812323 h 1812323"/>
              <a:gd name="connsiteX1" fmla="*/ 2808160 w 5550158"/>
              <a:gd name="connsiteY1" fmla="*/ 0 h 1812323"/>
              <a:gd name="connsiteX2" fmla="*/ 5486402 w 5550158"/>
              <a:gd name="connsiteY2" fmla="*/ 1812323 h 1812323"/>
              <a:gd name="connsiteX3" fmla="*/ 0 w 5550158"/>
              <a:gd name="connsiteY3" fmla="*/ 1812323 h 1812323"/>
              <a:gd name="connsiteX0" fmla="*/ 0 w 5486402"/>
              <a:gd name="connsiteY0" fmla="*/ 1812323 h 1812323"/>
              <a:gd name="connsiteX1" fmla="*/ 2808160 w 5486402"/>
              <a:gd name="connsiteY1" fmla="*/ 0 h 1812323"/>
              <a:gd name="connsiteX2" fmla="*/ 5486402 w 5486402"/>
              <a:gd name="connsiteY2" fmla="*/ 1812323 h 1812323"/>
              <a:gd name="connsiteX3" fmla="*/ 0 w 5486402"/>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486402" h="1812323">
                <a:moveTo>
                  <a:pt x="0" y="1812323"/>
                </a:moveTo>
                <a:cubicBezTo>
                  <a:pt x="1851983" y="1205469"/>
                  <a:pt x="1893760" y="0"/>
                  <a:pt x="2808160" y="0"/>
                </a:cubicBezTo>
                <a:cubicBezTo>
                  <a:pt x="3722560" y="0"/>
                  <a:pt x="3639597" y="1213707"/>
                  <a:pt x="5486402" y="1812323"/>
                </a:cubicBezTo>
                <a:lnTo>
                  <a:pt x="0" y="1812323"/>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Isosceles Triangle 15"/>
          <p:cNvSpPr/>
          <p:nvPr/>
        </p:nvSpPr>
        <p:spPr>
          <a:xfrm>
            <a:off x="4502336" y="3426941"/>
            <a:ext cx="5692346" cy="1812323"/>
          </a:xfrm>
          <a:custGeom>
            <a:avLst/>
            <a:gdLst>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 name="connsiteX0" fmla="*/ 62031 w 5816408"/>
              <a:gd name="connsiteY0" fmla="*/ 1812323 h 1812323"/>
              <a:gd name="connsiteX1" fmla="*/ 2908204 w 5816408"/>
              <a:gd name="connsiteY1" fmla="*/ 0 h 1812323"/>
              <a:gd name="connsiteX2" fmla="*/ 5754377 w 5816408"/>
              <a:gd name="connsiteY2" fmla="*/ 1812323 h 1812323"/>
              <a:gd name="connsiteX3" fmla="*/ 62031 w 5816408"/>
              <a:gd name="connsiteY3" fmla="*/ 1812323 h 1812323"/>
              <a:gd name="connsiteX0" fmla="*/ 62031 w 5754377"/>
              <a:gd name="connsiteY0" fmla="*/ 1812323 h 1812323"/>
              <a:gd name="connsiteX1" fmla="*/ 2908204 w 5754377"/>
              <a:gd name="connsiteY1" fmla="*/ 0 h 1812323"/>
              <a:gd name="connsiteX2" fmla="*/ 5754377 w 5754377"/>
              <a:gd name="connsiteY2" fmla="*/ 1812323 h 1812323"/>
              <a:gd name="connsiteX3" fmla="*/ 62031 w 5754377"/>
              <a:gd name="connsiteY3" fmla="*/ 1812323 h 1812323"/>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692346" h="1812323">
                <a:moveTo>
                  <a:pt x="0" y="1812323"/>
                </a:moveTo>
                <a:cubicBezTo>
                  <a:pt x="2005227" y="1221944"/>
                  <a:pt x="1897449" y="0"/>
                  <a:pt x="2846173" y="0"/>
                </a:cubicBezTo>
                <a:cubicBezTo>
                  <a:pt x="3794897" y="0"/>
                  <a:pt x="3777735" y="1246658"/>
                  <a:pt x="5692346" y="1812323"/>
                </a:cubicBezTo>
                <a:lnTo>
                  <a:pt x="0" y="1812323"/>
                </a:lnTo>
                <a:close/>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 name="Straight Connector 6"/>
          <p:cNvCxnSpPr/>
          <p:nvPr/>
        </p:nvCxnSpPr>
        <p:spPr>
          <a:xfrm>
            <a:off x="6884886" y="35546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7803650" y="3554625"/>
            <a:ext cx="12355" cy="1684638"/>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5622324" y="3554626"/>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4720280" y="35546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3855307" y="35546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a:off x="2945025" y="3554625"/>
            <a:ext cx="16476" cy="1684638"/>
          </a:xfrm>
          <a:prstGeom prst="line">
            <a:avLst/>
          </a:prstGeom>
        </p:spPr>
        <p:style>
          <a:lnRef idx="1">
            <a:schemeClr val="dk1"/>
          </a:lnRef>
          <a:fillRef idx="0">
            <a:schemeClr val="dk1"/>
          </a:fillRef>
          <a:effectRef idx="0">
            <a:schemeClr val="dk1"/>
          </a:effectRef>
          <a:fontRef idx="minor">
            <a:schemeClr val="tx1"/>
          </a:fontRef>
        </p:style>
      </p:cxnSp>
      <p:sp>
        <p:nvSpPr>
          <p:cNvPr id="13" name="Rectangle 12"/>
          <p:cNvSpPr/>
          <p:nvPr/>
        </p:nvSpPr>
        <p:spPr>
          <a:xfrm>
            <a:off x="4161087" y="4396944"/>
            <a:ext cx="341760"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 </a:t>
            </a:r>
          </a:p>
        </p:txBody>
      </p:sp>
      <p:sp>
        <p:nvSpPr>
          <p:cNvPr id="15" name="Rectangle 14"/>
          <p:cNvSpPr/>
          <p:nvPr/>
        </p:nvSpPr>
        <p:spPr>
          <a:xfrm>
            <a:off x="5078288" y="4910437"/>
            <a:ext cx="284052" cy="369332"/>
          </a:xfrm>
          <a:prstGeom prst="rect">
            <a:avLst/>
          </a:prstGeom>
        </p:spPr>
        <p:txBody>
          <a:bodyPr wrap="none">
            <a:spAutoFit/>
          </a:bodyPr>
          <a:lstStyle/>
          <a:p>
            <a:r>
              <a:rPr lang="en-US" b="0" cap="none" spc="0" dirty="0">
                <a:ln w="0"/>
                <a:solidFill>
                  <a:schemeClr val="tx1"/>
                </a:solidFill>
                <a:effectLst>
                  <a:outerShdw blurRad="38100" dist="19050" dir="2700000" algn="tl" rotWithShape="0">
                    <a:schemeClr val="dk1">
                      <a:alpha val="40000"/>
                    </a:schemeClr>
                  </a:outerShdw>
                </a:effectLst>
              </a:rPr>
              <a:t>x</a:t>
            </a:r>
            <a:endParaRPr lang="en-CA" dirty="0"/>
          </a:p>
        </p:txBody>
      </p:sp>
      <p:sp>
        <p:nvSpPr>
          <p:cNvPr id="17" name="TextBox 16"/>
          <p:cNvSpPr txBox="1"/>
          <p:nvPr/>
        </p:nvSpPr>
        <p:spPr>
          <a:xfrm>
            <a:off x="551935" y="486032"/>
            <a:ext cx="7760043" cy="369332"/>
          </a:xfrm>
          <a:prstGeom prst="rect">
            <a:avLst/>
          </a:prstGeom>
          <a:noFill/>
        </p:spPr>
        <p:txBody>
          <a:bodyPr wrap="square" rtlCol="0">
            <a:spAutoFit/>
          </a:bodyPr>
          <a:lstStyle/>
          <a:p>
            <a:r>
              <a:rPr lang="en-CA" dirty="0">
                <a:solidFill>
                  <a:srgbClr val="C00000"/>
                </a:solidFill>
              </a:rPr>
              <a:t>A = the morally depraved</a:t>
            </a:r>
          </a:p>
        </p:txBody>
      </p:sp>
      <p:sp>
        <p:nvSpPr>
          <p:cNvPr id="18" name="TextBox 17"/>
          <p:cNvSpPr txBox="1"/>
          <p:nvPr/>
        </p:nvSpPr>
        <p:spPr>
          <a:xfrm>
            <a:off x="551935" y="855364"/>
            <a:ext cx="3188042" cy="369332"/>
          </a:xfrm>
          <a:prstGeom prst="rect">
            <a:avLst/>
          </a:prstGeom>
          <a:noFill/>
        </p:spPr>
        <p:txBody>
          <a:bodyPr wrap="square" rtlCol="0">
            <a:spAutoFit/>
          </a:bodyPr>
          <a:lstStyle/>
          <a:p>
            <a:r>
              <a:rPr lang="en-CA" dirty="0">
                <a:solidFill>
                  <a:schemeClr val="accent1">
                    <a:lumMod val="50000"/>
                  </a:schemeClr>
                </a:solidFill>
              </a:rPr>
              <a:t>B = morally normal (healthy)</a:t>
            </a:r>
          </a:p>
        </p:txBody>
      </p:sp>
      <p:sp>
        <p:nvSpPr>
          <p:cNvPr id="19" name="TextBox 18"/>
          <p:cNvSpPr txBox="1"/>
          <p:nvPr/>
        </p:nvSpPr>
        <p:spPr>
          <a:xfrm>
            <a:off x="551935" y="1224696"/>
            <a:ext cx="3665838" cy="369332"/>
          </a:xfrm>
          <a:prstGeom prst="rect">
            <a:avLst/>
          </a:prstGeom>
          <a:noFill/>
        </p:spPr>
        <p:txBody>
          <a:bodyPr wrap="square" rtlCol="0">
            <a:spAutoFit/>
          </a:bodyPr>
          <a:lstStyle/>
          <a:p>
            <a:r>
              <a:rPr lang="en-CA" dirty="0">
                <a:solidFill>
                  <a:schemeClr val="accent6">
                    <a:lumMod val="50000"/>
                  </a:schemeClr>
                </a:solidFill>
              </a:rPr>
              <a:t>C = morally extraordinary (unusual)</a:t>
            </a:r>
          </a:p>
        </p:txBody>
      </p:sp>
      <p:sp>
        <p:nvSpPr>
          <p:cNvPr id="20" name="Rectangle 19"/>
          <p:cNvSpPr/>
          <p:nvPr/>
        </p:nvSpPr>
        <p:spPr>
          <a:xfrm>
            <a:off x="3157114" y="2298354"/>
            <a:ext cx="585417"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A</a:t>
            </a:r>
          </a:p>
        </p:txBody>
      </p:sp>
      <p:sp>
        <p:nvSpPr>
          <p:cNvPr id="21" name="Rectangle 20"/>
          <p:cNvSpPr/>
          <p:nvPr/>
        </p:nvSpPr>
        <p:spPr>
          <a:xfrm>
            <a:off x="4939628" y="2298354"/>
            <a:ext cx="561372" cy="923330"/>
          </a:xfrm>
          <a:prstGeom prst="rect">
            <a:avLst/>
          </a:prstGeom>
          <a:noFill/>
        </p:spPr>
        <p:txBody>
          <a:bodyPr wrap="none" lIns="91440" tIns="45720" rIns="91440" bIns="45720">
            <a:spAutoFit/>
          </a:bodyPr>
          <a:lstStyle/>
          <a:p>
            <a:pPr algn="ctr"/>
            <a:r>
              <a:rPr lang="en-US" sz="5400" b="0" cap="none" spc="0" dirty="0">
                <a:ln w="0"/>
                <a:solidFill>
                  <a:schemeClr val="accent1">
                    <a:lumMod val="75000"/>
                  </a:schemeClr>
                </a:solidFill>
                <a:effectLst>
                  <a:outerShdw blurRad="38100" dist="25400" dir="5400000" algn="ctr" rotWithShape="0">
                    <a:srgbClr val="6E747A">
                      <a:alpha val="43000"/>
                    </a:srgbClr>
                  </a:outerShdw>
                </a:effectLst>
              </a:rPr>
              <a:t>B</a:t>
            </a:r>
          </a:p>
        </p:txBody>
      </p:sp>
      <p:sp>
        <p:nvSpPr>
          <p:cNvPr id="22" name="Rectangle 21"/>
          <p:cNvSpPr/>
          <p:nvPr/>
        </p:nvSpPr>
        <p:spPr>
          <a:xfrm>
            <a:off x="7185414" y="2298354"/>
            <a:ext cx="553357" cy="923330"/>
          </a:xfrm>
          <a:prstGeom prst="rect">
            <a:avLst/>
          </a:prstGeom>
          <a:noFill/>
        </p:spPr>
        <p:txBody>
          <a:bodyPr wrap="none" lIns="91440" tIns="45720" rIns="91440" bIns="45720">
            <a:spAutoFit/>
          </a:bodyPr>
          <a:lstStyle/>
          <a:p>
            <a:pPr algn="ctr"/>
            <a:r>
              <a:rPr lang="en-US" sz="5400" b="0" cap="none" spc="0" dirty="0">
                <a:ln w="0"/>
                <a:solidFill>
                  <a:schemeClr val="accent6">
                    <a:lumMod val="75000"/>
                  </a:schemeClr>
                </a:solidFill>
                <a:effectLst>
                  <a:reflection blurRad="6350" stA="53000" endA="300" endPos="35500" dir="5400000" sy="-90000" algn="bl" rotWithShape="0"/>
                </a:effectLst>
              </a:rPr>
              <a:t>C</a:t>
            </a:r>
          </a:p>
        </p:txBody>
      </p:sp>
      <p:sp>
        <p:nvSpPr>
          <p:cNvPr id="23" name="TextBox 22"/>
          <p:cNvSpPr txBox="1"/>
          <p:nvPr/>
        </p:nvSpPr>
        <p:spPr>
          <a:xfrm>
            <a:off x="334909" y="6031921"/>
            <a:ext cx="10992118" cy="830997"/>
          </a:xfrm>
          <a:prstGeom prst="rect">
            <a:avLst/>
          </a:prstGeom>
          <a:noFill/>
        </p:spPr>
        <p:txBody>
          <a:bodyPr wrap="square" rtlCol="0">
            <a:spAutoFit/>
          </a:bodyPr>
          <a:lstStyle/>
          <a:p>
            <a:r>
              <a:rPr lang="en-CA" sz="1600" dirty="0"/>
              <a:t>The inference is made that he is the right man for the job, or the right person to marry, on the basis of the evidence. As you can see, he’s either a depraved man who fooled you, or a morally normal human being, or a saint who will give you more than you bargained for.</a:t>
            </a:r>
          </a:p>
        </p:txBody>
      </p:sp>
      <p:sp>
        <p:nvSpPr>
          <p:cNvPr id="30" name="TextBox 29"/>
          <p:cNvSpPr txBox="1"/>
          <p:nvPr/>
        </p:nvSpPr>
        <p:spPr>
          <a:xfrm>
            <a:off x="5220314" y="1040030"/>
            <a:ext cx="4022540" cy="646331"/>
          </a:xfrm>
          <a:prstGeom prst="rect">
            <a:avLst/>
          </a:prstGeom>
          <a:noFill/>
        </p:spPr>
        <p:txBody>
          <a:bodyPr wrap="square" rtlCol="0">
            <a:spAutoFit/>
          </a:bodyPr>
          <a:lstStyle/>
          <a:p>
            <a:r>
              <a:rPr lang="en-CA" sz="3600" dirty="0"/>
              <a:t>P(E/H)</a:t>
            </a:r>
          </a:p>
        </p:txBody>
      </p:sp>
      <p:cxnSp>
        <p:nvCxnSpPr>
          <p:cNvPr id="32" name="Straight Arrow Connector 31"/>
          <p:cNvCxnSpPr/>
          <p:nvPr/>
        </p:nvCxnSpPr>
        <p:spPr>
          <a:xfrm flipV="1">
            <a:off x="2792627" y="5239263"/>
            <a:ext cx="2285661" cy="5539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3045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3"/>
          <p:cNvSpPr/>
          <p:nvPr/>
        </p:nvSpPr>
        <p:spPr>
          <a:xfrm>
            <a:off x="2953620" y="3426941"/>
            <a:ext cx="5585255" cy="1812323"/>
          </a:xfrm>
          <a:custGeom>
            <a:avLst/>
            <a:gdLst>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 name="connsiteX0" fmla="*/ 60864 w 5706983"/>
              <a:gd name="connsiteY0" fmla="*/ 1812323 h 1812323"/>
              <a:gd name="connsiteX1" fmla="*/ 2853492 w 5706983"/>
              <a:gd name="connsiteY1" fmla="*/ 0 h 1812323"/>
              <a:gd name="connsiteX2" fmla="*/ 5646119 w 5706983"/>
              <a:gd name="connsiteY2" fmla="*/ 1812323 h 1812323"/>
              <a:gd name="connsiteX3" fmla="*/ 60864 w 5706983"/>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585255" h="1812323">
                <a:moveTo>
                  <a:pt x="0" y="1812323"/>
                </a:moveTo>
                <a:cubicBezTo>
                  <a:pt x="1882346" y="1164280"/>
                  <a:pt x="1861752" y="0"/>
                  <a:pt x="2792628" y="0"/>
                </a:cubicBezTo>
                <a:cubicBezTo>
                  <a:pt x="3723504" y="0"/>
                  <a:pt x="3702909" y="1221945"/>
                  <a:pt x="5585255" y="1812323"/>
                </a:cubicBezTo>
                <a:lnTo>
                  <a:pt x="0" y="1812323"/>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 name="Straight Connector 2"/>
          <p:cNvCxnSpPr/>
          <p:nvPr/>
        </p:nvCxnSpPr>
        <p:spPr>
          <a:xfrm>
            <a:off x="5156886" y="4950941"/>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Isosceles Triangle 9"/>
          <p:cNvSpPr/>
          <p:nvPr/>
        </p:nvSpPr>
        <p:spPr>
          <a:xfrm>
            <a:off x="617836" y="3426941"/>
            <a:ext cx="5486402" cy="1812323"/>
          </a:xfrm>
          <a:custGeom>
            <a:avLst/>
            <a:gdLst>
              <a:gd name="connsiteX0" fmla="*/ 0 w 5486402"/>
              <a:gd name="connsiteY0" fmla="*/ 1812323 h 1812323"/>
              <a:gd name="connsiteX1" fmla="*/ 2808160 w 5486402"/>
              <a:gd name="connsiteY1" fmla="*/ 0 h 1812323"/>
              <a:gd name="connsiteX2" fmla="*/ 5486402 w 5486402"/>
              <a:gd name="connsiteY2" fmla="*/ 1812323 h 1812323"/>
              <a:gd name="connsiteX3" fmla="*/ 0 w 5486402"/>
              <a:gd name="connsiteY3" fmla="*/ 1812323 h 1812323"/>
              <a:gd name="connsiteX0" fmla="*/ 56017 w 5606175"/>
              <a:gd name="connsiteY0" fmla="*/ 1812323 h 1812323"/>
              <a:gd name="connsiteX1" fmla="*/ 2864177 w 5606175"/>
              <a:gd name="connsiteY1" fmla="*/ 0 h 1812323"/>
              <a:gd name="connsiteX2" fmla="*/ 5542419 w 5606175"/>
              <a:gd name="connsiteY2" fmla="*/ 1812323 h 1812323"/>
              <a:gd name="connsiteX3" fmla="*/ 56017 w 5606175"/>
              <a:gd name="connsiteY3" fmla="*/ 1812323 h 1812323"/>
              <a:gd name="connsiteX0" fmla="*/ 0 w 5550158"/>
              <a:gd name="connsiteY0" fmla="*/ 1812323 h 1812323"/>
              <a:gd name="connsiteX1" fmla="*/ 2808160 w 5550158"/>
              <a:gd name="connsiteY1" fmla="*/ 0 h 1812323"/>
              <a:gd name="connsiteX2" fmla="*/ 5486402 w 5550158"/>
              <a:gd name="connsiteY2" fmla="*/ 1812323 h 1812323"/>
              <a:gd name="connsiteX3" fmla="*/ 0 w 5550158"/>
              <a:gd name="connsiteY3" fmla="*/ 1812323 h 1812323"/>
              <a:gd name="connsiteX0" fmla="*/ 0 w 5550158"/>
              <a:gd name="connsiteY0" fmla="*/ 1812323 h 1812323"/>
              <a:gd name="connsiteX1" fmla="*/ 2808160 w 5550158"/>
              <a:gd name="connsiteY1" fmla="*/ 0 h 1812323"/>
              <a:gd name="connsiteX2" fmla="*/ 5486402 w 5550158"/>
              <a:gd name="connsiteY2" fmla="*/ 1812323 h 1812323"/>
              <a:gd name="connsiteX3" fmla="*/ 0 w 5550158"/>
              <a:gd name="connsiteY3" fmla="*/ 1812323 h 1812323"/>
              <a:gd name="connsiteX0" fmla="*/ 0 w 5486402"/>
              <a:gd name="connsiteY0" fmla="*/ 1812323 h 1812323"/>
              <a:gd name="connsiteX1" fmla="*/ 2808160 w 5486402"/>
              <a:gd name="connsiteY1" fmla="*/ 0 h 1812323"/>
              <a:gd name="connsiteX2" fmla="*/ 5486402 w 5486402"/>
              <a:gd name="connsiteY2" fmla="*/ 1812323 h 1812323"/>
              <a:gd name="connsiteX3" fmla="*/ 0 w 5486402"/>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486402" h="1812323">
                <a:moveTo>
                  <a:pt x="0" y="1812323"/>
                </a:moveTo>
                <a:cubicBezTo>
                  <a:pt x="1851983" y="1205469"/>
                  <a:pt x="1893760" y="0"/>
                  <a:pt x="2808160" y="0"/>
                </a:cubicBezTo>
                <a:cubicBezTo>
                  <a:pt x="3722560" y="0"/>
                  <a:pt x="3639597" y="1213707"/>
                  <a:pt x="5486402" y="1812323"/>
                </a:cubicBezTo>
                <a:lnTo>
                  <a:pt x="0" y="1812323"/>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Isosceles Triangle 15"/>
          <p:cNvSpPr/>
          <p:nvPr/>
        </p:nvSpPr>
        <p:spPr>
          <a:xfrm>
            <a:off x="4502336" y="3426941"/>
            <a:ext cx="5692346" cy="1812323"/>
          </a:xfrm>
          <a:custGeom>
            <a:avLst/>
            <a:gdLst>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 name="connsiteX0" fmla="*/ 62031 w 5816408"/>
              <a:gd name="connsiteY0" fmla="*/ 1812323 h 1812323"/>
              <a:gd name="connsiteX1" fmla="*/ 2908204 w 5816408"/>
              <a:gd name="connsiteY1" fmla="*/ 0 h 1812323"/>
              <a:gd name="connsiteX2" fmla="*/ 5754377 w 5816408"/>
              <a:gd name="connsiteY2" fmla="*/ 1812323 h 1812323"/>
              <a:gd name="connsiteX3" fmla="*/ 62031 w 5816408"/>
              <a:gd name="connsiteY3" fmla="*/ 1812323 h 1812323"/>
              <a:gd name="connsiteX0" fmla="*/ 62031 w 5754377"/>
              <a:gd name="connsiteY0" fmla="*/ 1812323 h 1812323"/>
              <a:gd name="connsiteX1" fmla="*/ 2908204 w 5754377"/>
              <a:gd name="connsiteY1" fmla="*/ 0 h 1812323"/>
              <a:gd name="connsiteX2" fmla="*/ 5754377 w 5754377"/>
              <a:gd name="connsiteY2" fmla="*/ 1812323 h 1812323"/>
              <a:gd name="connsiteX3" fmla="*/ 62031 w 5754377"/>
              <a:gd name="connsiteY3" fmla="*/ 1812323 h 1812323"/>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692346" h="1812323">
                <a:moveTo>
                  <a:pt x="0" y="1812323"/>
                </a:moveTo>
                <a:cubicBezTo>
                  <a:pt x="2005227" y="1221944"/>
                  <a:pt x="1897449" y="0"/>
                  <a:pt x="2846173" y="0"/>
                </a:cubicBezTo>
                <a:cubicBezTo>
                  <a:pt x="3794897" y="0"/>
                  <a:pt x="3777735" y="1246658"/>
                  <a:pt x="5692346" y="1812323"/>
                </a:cubicBezTo>
                <a:lnTo>
                  <a:pt x="0" y="1812323"/>
                </a:lnTo>
                <a:close/>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6" name="Straight Connector 5"/>
          <p:cNvCxnSpPr/>
          <p:nvPr/>
        </p:nvCxnSpPr>
        <p:spPr>
          <a:xfrm>
            <a:off x="6884886" y="35546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7803650" y="3554625"/>
            <a:ext cx="12355" cy="1684638"/>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6207567" y="35546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5272214" y="35546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3855307" y="35546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945025" y="3554625"/>
            <a:ext cx="16476" cy="1684638"/>
          </a:xfrm>
          <a:prstGeom prst="line">
            <a:avLst/>
          </a:prstGeom>
        </p:spPr>
        <p:style>
          <a:lnRef idx="1">
            <a:schemeClr val="dk1"/>
          </a:lnRef>
          <a:fillRef idx="0">
            <a:schemeClr val="dk1"/>
          </a:fillRef>
          <a:effectRef idx="0">
            <a:schemeClr val="dk1"/>
          </a:effectRef>
          <a:fontRef idx="minor">
            <a:schemeClr val="tx1"/>
          </a:fontRef>
        </p:style>
      </p:cxnSp>
      <p:sp>
        <p:nvSpPr>
          <p:cNvPr id="12" name="Rectangle 11"/>
          <p:cNvSpPr/>
          <p:nvPr/>
        </p:nvSpPr>
        <p:spPr>
          <a:xfrm>
            <a:off x="2675385" y="4443617"/>
            <a:ext cx="474810"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 </a:t>
            </a:r>
            <a:r>
              <a:rPr lang="en-US" sz="2400" b="0" cap="none" spc="0" dirty="0">
                <a:ln w="0"/>
                <a:solidFill>
                  <a:schemeClr val="tx1"/>
                </a:solidFill>
                <a:effectLst>
                  <a:outerShdw blurRad="38100" dist="19050" dir="2700000" algn="tl" rotWithShape="0">
                    <a:schemeClr val="dk1">
                      <a:alpha val="40000"/>
                    </a:schemeClr>
                  </a:outerShdw>
                </a:effectLst>
              </a:rPr>
              <a:t>x</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16" name="TextBox 15"/>
          <p:cNvSpPr txBox="1"/>
          <p:nvPr/>
        </p:nvSpPr>
        <p:spPr>
          <a:xfrm>
            <a:off x="551935" y="486032"/>
            <a:ext cx="7760043" cy="369332"/>
          </a:xfrm>
          <a:prstGeom prst="rect">
            <a:avLst/>
          </a:prstGeom>
          <a:noFill/>
        </p:spPr>
        <p:txBody>
          <a:bodyPr wrap="square" rtlCol="0">
            <a:spAutoFit/>
          </a:bodyPr>
          <a:lstStyle/>
          <a:p>
            <a:r>
              <a:rPr lang="en-CA" dirty="0">
                <a:solidFill>
                  <a:srgbClr val="C00000"/>
                </a:solidFill>
              </a:rPr>
              <a:t>A = the morally depraved</a:t>
            </a:r>
          </a:p>
        </p:txBody>
      </p:sp>
      <p:sp>
        <p:nvSpPr>
          <p:cNvPr id="17" name="TextBox 16"/>
          <p:cNvSpPr txBox="1"/>
          <p:nvPr/>
        </p:nvSpPr>
        <p:spPr>
          <a:xfrm>
            <a:off x="551935" y="855364"/>
            <a:ext cx="3188042" cy="369332"/>
          </a:xfrm>
          <a:prstGeom prst="rect">
            <a:avLst/>
          </a:prstGeom>
          <a:noFill/>
        </p:spPr>
        <p:txBody>
          <a:bodyPr wrap="square" rtlCol="0">
            <a:spAutoFit/>
          </a:bodyPr>
          <a:lstStyle/>
          <a:p>
            <a:r>
              <a:rPr lang="en-CA" dirty="0">
                <a:solidFill>
                  <a:schemeClr val="accent1">
                    <a:lumMod val="50000"/>
                  </a:schemeClr>
                </a:solidFill>
              </a:rPr>
              <a:t>B = morally normal (healthy)</a:t>
            </a:r>
          </a:p>
        </p:txBody>
      </p:sp>
      <p:sp>
        <p:nvSpPr>
          <p:cNvPr id="18" name="TextBox 17"/>
          <p:cNvSpPr txBox="1"/>
          <p:nvPr/>
        </p:nvSpPr>
        <p:spPr>
          <a:xfrm>
            <a:off x="551935" y="1224696"/>
            <a:ext cx="3665838" cy="369332"/>
          </a:xfrm>
          <a:prstGeom prst="rect">
            <a:avLst/>
          </a:prstGeom>
          <a:noFill/>
        </p:spPr>
        <p:txBody>
          <a:bodyPr wrap="square" rtlCol="0">
            <a:spAutoFit/>
          </a:bodyPr>
          <a:lstStyle/>
          <a:p>
            <a:r>
              <a:rPr lang="en-CA" dirty="0">
                <a:solidFill>
                  <a:schemeClr val="accent6">
                    <a:lumMod val="50000"/>
                  </a:schemeClr>
                </a:solidFill>
              </a:rPr>
              <a:t>C = morally extraordinary (unusual)</a:t>
            </a:r>
          </a:p>
        </p:txBody>
      </p:sp>
      <p:sp>
        <p:nvSpPr>
          <p:cNvPr id="19" name="Rectangle 18"/>
          <p:cNvSpPr/>
          <p:nvPr/>
        </p:nvSpPr>
        <p:spPr>
          <a:xfrm>
            <a:off x="3157114" y="2298354"/>
            <a:ext cx="585417"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A</a:t>
            </a:r>
          </a:p>
        </p:txBody>
      </p:sp>
      <p:sp>
        <p:nvSpPr>
          <p:cNvPr id="20" name="Rectangle 19"/>
          <p:cNvSpPr/>
          <p:nvPr/>
        </p:nvSpPr>
        <p:spPr>
          <a:xfrm>
            <a:off x="4939628" y="2298354"/>
            <a:ext cx="561372" cy="923330"/>
          </a:xfrm>
          <a:prstGeom prst="rect">
            <a:avLst/>
          </a:prstGeom>
          <a:noFill/>
        </p:spPr>
        <p:txBody>
          <a:bodyPr wrap="none" lIns="91440" tIns="45720" rIns="91440" bIns="45720">
            <a:spAutoFit/>
          </a:bodyPr>
          <a:lstStyle/>
          <a:p>
            <a:pPr algn="ctr"/>
            <a:r>
              <a:rPr lang="en-US" sz="5400" b="0" cap="none" spc="0" dirty="0">
                <a:ln w="0"/>
                <a:solidFill>
                  <a:schemeClr val="accent1">
                    <a:lumMod val="75000"/>
                  </a:schemeClr>
                </a:solidFill>
                <a:effectLst>
                  <a:outerShdw blurRad="38100" dist="25400" dir="5400000" algn="ctr" rotWithShape="0">
                    <a:srgbClr val="6E747A">
                      <a:alpha val="43000"/>
                    </a:srgbClr>
                  </a:outerShdw>
                </a:effectLst>
              </a:rPr>
              <a:t>B</a:t>
            </a:r>
          </a:p>
        </p:txBody>
      </p:sp>
      <p:sp>
        <p:nvSpPr>
          <p:cNvPr id="21" name="Rectangle 20"/>
          <p:cNvSpPr/>
          <p:nvPr/>
        </p:nvSpPr>
        <p:spPr>
          <a:xfrm>
            <a:off x="7185414" y="2298354"/>
            <a:ext cx="553357" cy="923330"/>
          </a:xfrm>
          <a:prstGeom prst="rect">
            <a:avLst/>
          </a:prstGeom>
          <a:noFill/>
        </p:spPr>
        <p:txBody>
          <a:bodyPr wrap="none" lIns="91440" tIns="45720" rIns="91440" bIns="45720">
            <a:spAutoFit/>
          </a:bodyPr>
          <a:lstStyle/>
          <a:p>
            <a:pPr algn="ctr"/>
            <a:r>
              <a:rPr lang="en-US" sz="5400" b="0" cap="none" spc="0" dirty="0">
                <a:ln w="0"/>
                <a:solidFill>
                  <a:schemeClr val="accent6">
                    <a:lumMod val="75000"/>
                  </a:schemeClr>
                </a:solidFill>
                <a:effectLst>
                  <a:reflection blurRad="6350" stA="53000" endA="300" endPos="35500" dir="5400000" sy="-90000" algn="bl" rotWithShape="0"/>
                </a:effectLst>
              </a:rPr>
              <a:t>C</a:t>
            </a:r>
          </a:p>
        </p:txBody>
      </p:sp>
      <p:sp>
        <p:nvSpPr>
          <p:cNvPr id="22" name="TextBox 21"/>
          <p:cNvSpPr txBox="1"/>
          <p:nvPr/>
        </p:nvSpPr>
        <p:spPr>
          <a:xfrm>
            <a:off x="3855306" y="5793261"/>
            <a:ext cx="7545861" cy="830997"/>
          </a:xfrm>
          <a:prstGeom prst="rect">
            <a:avLst/>
          </a:prstGeom>
          <a:noFill/>
        </p:spPr>
        <p:txBody>
          <a:bodyPr wrap="square" rtlCol="0">
            <a:spAutoFit/>
          </a:bodyPr>
          <a:lstStyle/>
          <a:p>
            <a:r>
              <a:rPr lang="en-CA" sz="1600" dirty="0"/>
              <a:t>This act is outside the possibility of a morally healthy human person, but is typical of the depraved. This piece of evidence should be a red flag. It is extremely unlikely that this piece of evidence would come from a morally normal human being.</a:t>
            </a:r>
          </a:p>
        </p:txBody>
      </p:sp>
      <p:sp>
        <p:nvSpPr>
          <p:cNvPr id="29" name="TextBox 28"/>
          <p:cNvSpPr txBox="1"/>
          <p:nvPr/>
        </p:nvSpPr>
        <p:spPr>
          <a:xfrm>
            <a:off x="5220314" y="1040030"/>
            <a:ext cx="4022540" cy="646331"/>
          </a:xfrm>
          <a:prstGeom prst="rect">
            <a:avLst/>
          </a:prstGeom>
          <a:noFill/>
        </p:spPr>
        <p:txBody>
          <a:bodyPr wrap="square" rtlCol="0">
            <a:spAutoFit/>
          </a:bodyPr>
          <a:lstStyle/>
          <a:p>
            <a:r>
              <a:rPr lang="en-CA" sz="3600" dirty="0"/>
              <a:t>P(E/H)</a:t>
            </a:r>
          </a:p>
        </p:txBody>
      </p:sp>
      <p:cxnSp>
        <p:nvCxnSpPr>
          <p:cNvPr id="31" name="Straight Arrow Connector 30"/>
          <p:cNvCxnSpPr/>
          <p:nvPr/>
        </p:nvCxnSpPr>
        <p:spPr>
          <a:xfrm flipH="1" flipV="1">
            <a:off x="3157114" y="5148649"/>
            <a:ext cx="945329" cy="5848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51531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3"/>
          <p:cNvSpPr/>
          <p:nvPr/>
        </p:nvSpPr>
        <p:spPr>
          <a:xfrm>
            <a:off x="3085426" y="1293341"/>
            <a:ext cx="5585255" cy="1812323"/>
          </a:xfrm>
          <a:custGeom>
            <a:avLst/>
            <a:gdLst>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 name="connsiteX0" fmla="*/ 60864 w 5706983"/>
              <a:gd name="connsiteY0" fmla="*/ 1812323 h 1812323"/>
              <a:gd name="connsiteX1" fmla="*/ 2853492 w 5706983"/>
              <a:gd name="connsiteY1" fmla="*/ 0 h 1812323"/>
              <a:gd name="connsiteX2" fmla="*/ 5646119 w 5706983"/>
              <a:gd name="connsiteY2" fmla="*/ 1812323 h 1812323"/>
              <a:gd name="connsiteX3" fmla="*/ 60864 w 5706983"/>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585255" h="1812323">
                <a:moveTo>
                  <a:pt x="0" y="1812323"/>
                </a:moveTo>
                <a:cubicBezTo>
                  <a:pt x="1882346" y="1164280"/>
                  <a:pt x="1861752" y="0"/>
                  <a:pt x="2792628" y="0"/>
                </a:cubicBezTo>
                <a:cubicBezTo>
                  <a:pt x="3723504" y="0"/>
                  <a:pt x="3702909" y="1221945"/>
                  <a:pt x="5585255" y="1812323"/>
                </a:cubicBezTo>
                <a:lnTo>
                  <a:pt x="0" y="1812323"/>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 name="Straight Connector 2"/>
          <p:cNvCxnSpPr/>
          <p:nvPr/>
        </p:nvCxnSpPr>
        <p:spPr>
          <a:xfrm>
            <a:off x="5288692" y="2817341"/>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Isosceles Triangle 9"/>
          <p:cNvSpPr/>
          <p:nvPr/>
        </p:nvSpPr>
        <p:spPr>
          <a:xfrm>
            <a:off x="749642" y="1293341"/>
            <a:ext cx="5486402" cy="1812323"/>
          </a:xfrm>
          <a:custGeom>
            <a:avLst/>
            <a:gdLst>
              <a:gd name="connsiteX0" fmla="*/ 0 w 5486402"/>
              <a:gd name="connsiteY0" fmla="*/ 1812323 h 1812323"/>
              <a:gd name="connsiteX1" fmla="*/ 2808160 w 5486402"/>
              <a:gd name="connsiteY1" fmla="*/ 0 h 1812323"/>
              <a:gd name="connsiteX2" fmla="*/ 5486402 w 5486402"/>
              <a:gd name="connsiteY2" fmla="*/ 1812323 h 1812323"/>
              <a:gd name="connsiteX3" fmla="*/ 0 w 5486402"/>
              <a:gd name="connsiteY3" fmla="*/ 1812323 h 1812323"/>
              <a:gd name="connsiteX0" fmla="*/ 56017 w 5606175"/>
              <a:gd name="connsiteY0" fmla="*/ 1812323 h 1812323"/>
              <a:gd name="connsiteX1" fmla="*/ 2864177 w 5606175"/>
              <a:gd name="connsiteY1" fmla="*/ 0 h 1812323"/>
              <a:gd name="connsiteX2" fmla="*/ 5542419 w 5606175"/>
              <a:gd name="connsiteY2" fmla="*/ 1812323 h 1812323"/>
              <a:gd name="connsiteX3" fmla="*/ 56017 w 5606175"/>
              <a:gd name="connsiteY3" fmla="*/ 1812323 h 1812323"/>
              <a:gd name="connsiteX0" fmla="*/ 0 w 5550158"/>
              <a:gd name="connsiteY0" fmla="*/ 1812323 h 1812323"/>
              <a:gd name="connsiteX1" fmla="*/ 2808160 w 5550158"/>
              <a:gd name="connsiteY1" fmla="*/ 0 h 1812323"/>
              <a:gd name="connsiteX2" fmla="*/ 5486402 w 5550158"/>
              <a:gd name="connsiteY2" fmla="*/ 1812323 h 1812323"/>
              <a:gd name="connsiteX3" fmla="*/ 0 w 5550158"/>
              <a:gd name="connsiteY3" fmla="*/ 1812323 h 1812323"/>
              <a:gd name="connsiteX0" fmla="*/ 0 w 5550158"/>
              <a:gd name="connsiteY0" fmla="*/ 1812323 h 1812323"/>
              <a:gd name="connsiteX1" fmla="*/ 2808160 w 5550158"/>
              <a:gd name="connsiteY1" fmla="*/ 0 h 1812323"/>
              <a:gd name="connsiteX2" fmla="*/ 5486402 w 5550158"/>
              <a:gd name="connsiteY2" fmla="*/ 1812323 h 1812323"/>
              <a:gd name="connsiteX3" fmla="*/ 0 w 5550158"/>
              <a:gd name="connsiteY3" fmla="*/ 1812323 h 1812323"/>
              <a:gd name="connsiteX0" fmla="*/ 0 w 5486402"/>
              <a:gd name="connsiteY0" fmla="*/ 1812323 h 1812323"/>
              <a:gd name="connsiteX1" fmla="*/ 2808160 w 5486402"/>
              <a:gd name="connsiteY1" fmla="*/ 0 h 1812323"/>
              <a:gd name="connsiteX2" fmla="*/ 5486402 w 5486402"/>
              <a:gd name="connsiteY2" fmla="*/ 1812323 h 1812323"/>
              <a:gd name="connsiteX3" fmla="*/ 0 w 5486402"/>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486402" h="1812323">
                <a:moveTo>
                  <a:pt x="0" y="1812323"/>
                </a:moveTo>
                <a:cubicBezTo>
                  <a:pt x="1851983" y="1205469"/>
                  <a:pt x="1893760" y="0"/>
                  <a:pt x="2808160" y="0"/>
                </a:cubicBezTo>
                <a:cubicBezTo>
                  <a:pt x="3722560" y="0"/>
                  <a:pt x="3639597" y="1213707"/>
                  <a:pt x="5486402" y="1812323"/>
                </a:cubicBezTo>
                <a:lnTo>
                  <a:pt x="0" y="1812323"/>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Isosceles Triangle 15"/>
          <p:cNvSpPr/>
          <p:nvPr/>
        </p:nvSpPr>
        <p:spPr>
          <a:xfrm>
            <a:off x="4634142" y="1293341"/>
            <a:ext cx="5692346" cy="1812323"/>
          </a:xfrm>
          <a:custGeom>
            <a:avLst/>
            <a:gdLst>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 name="connsiteX0" fmla="*/ 62031 w 5816408"/>
              <a:gd name="connsiteY0" fmla="*/ 1812323 h 1812323"/>
              <a:gd name="connsiteX1" fmla="*/ 2908204 w 5816408"/>
              <a:gd name="connsiteY1" fmla="*/ 0 h 1812323"/>
              <a:gd name="connsiteX2" fmla="*/ 5754377 w 5816408"/>
              <a:gd name="connsiteY2" fmla="*/ 1812323 h 1812323"/>
              <a:gd name="connsiteX3" fmla="*/ 62031 w 5816408"/>
              <a:gd name="connsiteY3" fmla="*/ 1812323 h 1812323"/>
              <a:gd name="connsiteX0" fmla="*/ 62031 w 5754377"/>
              <a:gd name="connsiteY0" fmla="*/ 1812323 h 1812323"/>
              <a:gd name="connsiteX1" fmla="*/ 2908204 w 5754377"/>
              <a:gd name="connsiteY1" fmla="*/ 0 h 1812323"/>
              <a:gd name="connsiteX2" fmla="*/ 5754377 w 5754377"/>
              <a:gd name="connsiteY2" fmla="*/ 1812323 h 1812323"/>
              <a:gd name="connsiteX3" fmla="*/ 62031 w 5754377"/>
              <a:gd name="connsiteY3" fmla="*/ 1812323 h 1812323"/>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692346" h="1812323">
                <a:moveTo>
                  <a:pt x="0" y="1812323"/>
                </a:moveTo>
                <a:cubicBezTo>
                  <a:pt x="2005227" y="1221944"/>
                  <a:pt x="1897449" y="0"/>
                  <a:pt x="2846173" y="0"/>
                </a:cubicBezTo>
                <a:cubicBezTo>
                  <a:pt x="3794897" y="0"/>
                  <a:pt x="3777735" y="1246658"/>
                  <a:pt x="5692346" y="1812323"/>
                </a:cubicBezTo>
                <a:lnTo>
                  <a:pt x="0" y="1812323"/>
                </a:lnTo>
                <a:close/>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6" name="Straight Connector 5"/>
          <p:cNvCxnSpPr/>
          <p:nvPr/>
        </p:nvCxnSpPr>
        <p:spPr>
          <a:xfrm>
            <a:off x="7016692" y="14210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7935456" y="1421025"/>
            <a:ext cx="12355" cy="1684638"/>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6339373" y="14210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5404020" y="14210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3987113" y="1421025"/>
            <a:ext cx="16476" cy="1684638"/>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3076831" y="1421025"/>
            <a:ext cx="16476" cy="1684638"/>
          </a:xfrm>
          <a:prstGeom prst="line">
            <a:avLst/>
          </a:prstGeom>
        </p:spPr>
        <p:style>
          <a:lnRef idx="1">
            <a:schemeClr val="dk1"/>
          </a:lnRef>
          <a:fillRef idx="0">
            <a:schemeClr val="dk1"/>
          </a:fillRef>
          <a:effectRef idx="0">
            <a:schemeClr val="dk1"/>
          </a:effectRef>
          <a:fontRef idx="minor">
            <a:schemeClr val="tx1"/>
          </a:fontRef>
        </p:style>
      </p:cxnSp>
      <p:sp>
        <p:nvSpPr>
          <p:cNvPr id="12" name="Rectangle 11"/>
          <p:cNvSpPr/>
          <p:nvPr/>
        </p:nvSpPr>
        <p:spPr>
          <a:xfrm>
            <a:off x="2807191" y="2310017"/>
            <a:ext cx="474810"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 </a:t>
            </a:r>
            <a:r>
              <a:rPr lang="en-US" sz="2400" b="0" cap="none" spc="0" dirty="0">
                <a:ln w="0"/>
                <a:solidFill>
                  <a:schemeClr val="tx1"/>
                </a:solidFill>
                <a:effectLst>
                  <a:outerShdw blurRad="38100" dist="19050" dir="2700000" algn="tl" rotWithShape="0">
                    <a:schemeClr val="dk1">
                      <a:alpha val="40000"/>
                    </a:schemeClr>
                  </a:outerShdw>
                </a:effectLst>
              </a:rPr>
              <a:t>x</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13" name="Rectangle 12"/>
          <p:cNvSpPr/>
          <p:nvPr/>
        </p:nvSpPr>
        <p:spPr>
          <a:xfrm>
            <a:off x="3288920" y="164754"/>
            <a:ext cx="585417"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A</a:t>
            </a:r>
          </a:p>
        </p:txBody>
      </p:sp>
      <p:sp>
        <p:nvSpPr>
          <p:cNvPr id="14" name="Rectangle 13"/>
          <p:cNvSpPr/>
          <p:nvPr/>
        </p:nvSpPr>
        <p:spPr>
          <a:xfrm>
            <a:off x="5071434" y="164754"/>
            <a:ext cx="561372" cy="923330"/>
          </a:xfrm>
          <a:prstGeom prst="rect">
            <a:avLst/>
          </a:prstGeom>
          <a:noFill/>
        </p:spPr>
        <p:txBody>
          <a:bodyPr wrap="none" lIns="91440" tIns="45720" rIns="91440" bIns="45720">
            <a:spAutoFit/>
          </a:bodyPr>
          <a:lstStyle/>
          <a:p>
            <a:pPr algn="ctr"/>
            <a:r>
              <a:rPr lang="en-US" sz="5400" b="0" cap="none" spc="0" dirty="0">
                <a:ln w="0"/>
                <a:solidFill>
                  <a:schemeClr val="accent1">
                    <a:lumMod val="75000"/>
                  </a:schemeClr>
                </a:solidFill>
                <a:effectLst>
                  <a:outerShdw blurRad="38100" dist="25400" dir="5400000" algn="ctr" rotWithShape="0">
                    <a:srgbClr val="6E747A">
                      <a:alpha val="43000"/>
                    </a:srgbClr>
                  </a:outerShdw>
                </a:effectLst>
              </a:rPr>
              <a:t>B</a:t>
            </a:r>
          </a:p>
        </p:txBody>
      </p:sp>
      <p:sp>
        <p:nvSpPr>
          <p:cNvPr id="15" name="Rectangle 14"/>
          <p:cNvSpPr/>
          <p:nvPr/>
        </p:nvSpPr>
        <p:spPr>
          <a:xfrm>
            <a:off x="7317220" y="164754"/>
            <a:ext cx="553357" cy="923330"/>
          </a:xfrm>
          <a:prstGeom prst="rect">
            <a:avLst/>
          </a:prstGeom>
          <a:noFill/>
        </p:spPr>
        <p:txBody>
          <a:bodyPr wrap="none" lIns="91440" tIns="45720" rIns="91440" bIns="45720">
            <a:spAutoFit/>
          </a:bodyPr>
          <a:lstStyle/>
          <a:p>
            <a:pPr algn="ctr"/>
            <a:r>
              <a:rPr lang="en-US" sz="5400" b="0" cap="none" spc="0" dirty="0">
                <a:ln w="0"/>
                <a:solidFill>
                  <a:schemeClr val="accent6">
                    <a:lumMod val="75000"/>
                  </a:schemeClr>
                </a:solidFill>
                <a:effectLst>
                  <a:reflection blurRad="6350" stA="53000" endA="300" endPos="35500" dir="5400000" sy="-90000" algn="bl" rotWithShape="0"/>
                </a:effectLst>
              </a:rPr>
              <a:t>C</a:t>
            </a:r>
          </a:p>
        </p:txBody>
      </p:sp>
      <p:sp>
        <p:nvSpPr>
          <p:cNvPr id="16" name="TextBox 15"/>
          <p:cNvSpPr txBox="1"/>
          <p:nvPr/>
        </p:nvSpPr>
        <p:spPr>
          <a:xfrm>
            <a:off x="3987112" y="3659661"/>
            <a:ext cx="7545861" cy="830997"/>
          </a:xfrm>
          <a:prstGeom prst="rect">
            <a:avLst/>
          </a:prstGeom>
          <a:noFill/>
        </p:spPr>
        <p:txBody>
          <a:bodyPr wrap="square" rtlCol="0">
            <a:spAutoFit/>
          </a:bodyPr>
          <a:lstStyle/>
          <a:p>
            <a:r>
              <a:rPr lang="en-CA" sz="1600" dirty="0"/>
              <a:t>This act is outside the possibility of a morally healthy human person, but is typical of the depraved. I.e., lying under oath, stealing from a store, exposing oneself, torturing animals for fun, adultery, hiring someone to kill your spouse, etc.</a:t>
            </a:r>
          </a:p>
        </p:txBody>
      </p:sp>
      <p:cxnSp>
        <p:nvCxnSpPr>
          <p:cNvPr id="17" name="Straight Arrow Connector 16"/>
          <p:cNvCxnSpPr/>
          <p:nvPr/>
        </p:nvCxnSpPr>
        <p:spPr>
          <a:xfrm flipH="1" flipV="1">
            <a:off x="3288920" y="3015049"/>
            <a:ext cx="945329" cy="5848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8921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n-CA" sz="4200"/>
              <a:t>Epistemological Implications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224335" cy="5431536"/>
          </a:xfrm>
        </p:spPr>
        <p:txBody>
          <a:bodyPr anchor="ctr">
            <a:normAutofit/>
          </a:bodyPr>
          <a:lstStyle/>
          <a:p>
            <a:pPr marL="0" indent="0">
              <a:buNone/>
            </a:pPr>
            <a:r>
              <a:rPr lang="en-CA" sz="1500"/>
              <a:t>It is important to realize that although people often say things like “I know he didn’t do it” or “I know he’s a good person, he would never do something like that”, the truth of the matter is we really don’t know what we might “feel” we know. We tend to confuse an uncertain inference that is accompanied by strong feelings with “knowledge”. Those strong feelings typically arise as a result of other factors, such as the person’s looks, his personality, the favors he might have done for me in the past, etc. </a:t>
            </a:r>
          </a:p>
          <a:p>
            <a:pPr marL="0" indent="0">
              <a:buNone/>
            </a:pPr>
            <a:endParaRPr lang="en-CA" sz="1500"/>
          </a:p>
          <a:p>
            <a:pPr marL="0" indent="0">
              <a:buNone/>
            </a:pPr>
            <a:r>
              <a:rPr lang="en-CA" sz="1500"/>
              <a:t>Moreover, appetite influences what we see, or how we interpret. Interpretation is a matter of inductive reasoning. Some people will not to see, that is, they will interpret the evidence in one way only, because this is the hypothesis that they desperately want to be true, and all investigation stops after the favored hypothesis has been settled upon. Sometimes the inference is a matter of lazy-mindedness—uncertainty is uncomfortable, and research is time consuming and requires effort. Sometimes the rapid inference is rooted in a lack of awareness of the limits of our sources of information, a lack of critical thinking, and certain cognitive biases such as the availability heuristic. </a:t>
            </a:r>
          </a:p>
          <a:p>
            <a:pPr marL="0" indent="0">
              <a:buNone/>
            </a:pPr>
            <a:endParaRPr lang="en-CA" sz="1500"/>
          </a:p>
          <a:p>
            <a:pPr marL="0" indent="0">
              <a:buNone/>
            </a:pPr>
            <a:r>
              <a:rPr lang="en-CA" sz="1500"/>
              <a:t>Epistemic overconfidence results from a failure to keep in mind that there are a variety of possible hypotheses that can account for the evidence. </a:t>
            </a:r>
          </a:p>
        </p:txBody>
      </p:sp>
    </p:spTree>
    <p:extLst>
      <p:ext uri="{BB962C8B-B14F-4D97-AF65-F5344CB8AC3E}">
        <p14:creationId xmlns:p14="http://schemas.microsoft.com/office/powerpoint/2010/main" val="1405906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n-CA" sz="4200"/>
              <a:t>Epistemological Implications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224335" cy="5431536"/>
          </a:xfrm>
        </p:spPr>
        <p:txBody>
          <a:bodyPr anchor="ctr">
            <a:normAutofit/>
          </a:bodyPr>
          <a:lstStyle/>
          <a:p>
            <a:pPr marL="0" indent="0">
              <a:buNone/>
            </a:pPr>
            <a:r>
              <a:rPr lang="en-CA" sz="1700"/>
              <a:t>For the most part, we really don’t “know” people as much as might believe we know them. What we call knowledge of a person is little more than an estimate. A thing unveils itself through its activity, and the same is true for ‘character’. Our sample of behaviour is often too small and unrepresentative to warrant the designation “knowledge”. We only know a few people very well, because we see how they behave normally (behind the scenes, so to speak). There may be no difference between small samples of a person’s behaviour and their normal course of action—hence, their own moral identity (i.e., what you see is what you get); others, however, may put on a façade, to one degree or another. </a:t>
            </a:r>
          </a:p>
          <a:p>
            <a:pPr marL="0" indent="0">
              <a:buNone/>
            </a:pPr>
            <a:endParaRPr lang="en-CA" sz="1700"/>
          </a:p>
          <a:p>
            <a:pPr marL="0" indent="0">
              <a:buNone/>
            </a:pPr>
            <a:r>
              <a:rPr lang="en-CA" sz="1700"/>
              <a:t>We typically don’t know who is who, but make estimates on the basis of what we see and our own background knowledge. Moreover, some people are more intuitive than others; they’ve seen more in their lives, they have much richer background knowledge, they know what to look for and what clues are significant and what clues are not (i.e., they are harder to fool).</a:t>
            </a:r>
          </a:p>
        </p:txBody>
      </p:sp>
    </p:spTree>
    <p:extLst>
      <p:ext uri="{BB962C8B-B14F-4D97-AF65-F5344CB8AC3E}">
        <p14:creationId xmlns:p14="http://schemas.microsoft.com/office/powerpoint/2010/main" val="4247188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n-CA" sz="4200"/>
              <a:t>Epistemological Implications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224335" cy="5431536"/>
          </a:xfrm>
        </p:spPr>
        <p:txBody>
          <a:bodyPr anchor="ctr">
            <a:normAutofit/>
          </a:bodyPr>
          <a:lstStyle/>
          <a:p>
            <a:pPr marL="0" indent="0">
              <a:buNone/>
            </a:pPr>
            <a:r>
              <a:rPr lang="en-CA" sz="1700"/>
              <a:t>Our own moral character plays a significant role in determining our ability to intuit good moral character. Cowards typically see the brave as reckless, and the foolhardy tend to see the brave as cowards. People tend to rationalize their behaviour in a way that enables them to regard themselves as normal. A husband who has been unfaithful a few times might regard this as “not so bad”. That is why the intuition regarding what is ‘normal’ is not as simple as it might appear.</a:t>
            </a:r>
          </a:p>
          <a:p>
            <a:pPr marL="0" indent="0">
              <a:buNone/>
            </a:pPr>
            <a:endParaRPr lang="en-CA" sz="1700"/>
          </a:p>
          <a:p>
            <a:pPr marL="0" indent="0">
              <a:buNone/>
            </a:pPr>
            <a:r>
              <a:rPr lang="en-CA" sz="1700"/>
              <a:t>Morally noble people who are not careful (perhaps naïve) can be dangerously unsuspecting. They tend to see in others what they see in themselves, namely moral nobility. They cannot conceive of someone who looks so normal being so devious and underhanded (What You See Is All There Is).</a:t>
            </a:r>
          </a:p>
          <a:p>
            <a:pPr marL="0" indent="0">
              <a:buNone/>
            </a:pPr>
            <a:endParaRPr lang="en-CA" sz="1700"/>
          </a:p>
          <a:p>
            <a:pPr marL="0" indent="0">
              <a:buNone/>
            </a:pPr>
            <a:r>
              <a:rPr lang="en-CA" sz="1700"/>
              <a:t>Moreover, three neat categories of “depraved, normal, and extraordinary” is one thing, but outside the realm of human behaviour (i.e., physical science), there are countless possible hypotheses that account for the evidence.</a:t>
            </a:r>
          </a:p>
        </p:txBody>
      </p:sp>
    </p:spTree>
    <p:extLst>
      <p:ext uri="{BB962C8B-B14F-4D97-AF65-F5344CB8AC3E}">
        <p14:creationId xmlns:p14="http://schemas.microsoft.com/office/powerpoint/2010/main" val="3896274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Epistemological Implications</a:t>
            </a:r>
          </a:p>
        </p:txBody>
      </p:sp>
      <p:sp>
        <p:nvSpPr>
          <p:cNvPr id="3" name="Content Placeholder 2"/>
          <p:cNvSpPr>
            <a:spLocks noGrp="1"/>
          </p:cNvSpPr>
          <p:nvPr>
            <p:ph idx="1"/>
          </p:nvPr>
        </p:nvSpPr>
        <p:spPr/>
        <p:txBody>
          <a:bodyPr/>
          <a:lstStyle/>
          <a:p>
            <a:pPr marL="0" indent="0">
              <a:buNone/>
            </a:pPr>
            <a:r>
              <a:rPr lang="en-CA" dirty="0"/>
              <a:t> </a:t>
            </a:r>
          </a:p>
        </p:txBody>
      </p:sp>
      <p:sp>
        <p:nvSpPr>
          <p:cNvPr id="4" name="Isosceles Triangle 3"/>
          <p:cNvSpPr/>
          <p:nvPr/>
        </p:nvSpPr>
        <p:spPr>
          <a:xfrm>
            <a:off x="2061512" y="3412395"/>
            <a:ext cx="5585255" cy="1812323"/>
          </a:xfrm>
          <a:custGeom>
            <a:avLst/>
            <a:gdLst>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 name="connsiteX0" fmla="*/ 60864 w 5706983"/>
              <a:gd name="connsiteY0" fmla="*/ 1812323 h 1812323"/>
              <a:gd name="connsiteX1" fmla="*/ 2853492 w 5706983"/>
              <a:gd name="connsiteY1" fmla="*/ 0 h 1812323"/>
              <a:gd name="connsiteX2" fmla="*/ 5646119 w 5706983"/>
              <a:gd name="connsiteY2" fmla="*/ 1812323 h 1812323"/>
              <a:gd name="connsiteX3" fmla="*/ 60864 w 5706983"/>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585255" h="1812323">
                <a:moveTo>
                  <a:pt x="0" y="1812323"/>
                </a:moveTo>
                <a:cubicBezTo>
                  <a:pt x="1882346" y="1164280"/>
                  <a:pt x="1861752" y="0"/>
                  <a:pt x="2792628" y="0"/>
                </a:cubicBezTo>
                <a:cubicBezTo>
                  <a:pt x="3723504" y="0"/>
                  <a:pt x="3702909" y="1221945"/>
                  <a:pt x="5585255" y="1812323"/>
                </a:cubicBezTo>
                <a:lnTo>
                  <a:pt x="0" y="1812323"/>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 name="Straight Connector 4"/>
          <p:cNvCxnSpPr/>
          <p:nvPr/>
        </p:nvCxnSpPr>
        <p:spPr>
          <a:xfrm>
            <a:off x="5156886" y="4950941"/>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Isosceles Triangle 9"/>
          <p:cNvSpPr/>
          <p:nvPr/>
        </p:nvSpPr>
        <p:spPr>
          <a:xfrm>
            <a:off x="617836" y="3426941"/>
            <a:ext cx="5486402" cy="1812323"/>
          </a:xfrm>
          <a:custGeom>
            <a:avLst/>
            <a:gdLst>
              <a:gd name="connsiteX0" fmla="*/ 0 w 5486402"/>
              <a:gd name="connsiteY0" fmla="*/ 1812323 h 1812323"/>
              <a:gd name="connsiteX1" fmla="*/ 2808160 w 5486402"/>
              <a:gd name="connsiteY1" fmla="*/ 0 h 1812323"/>
              <a:gd name="connsiteX2" fmla="*/ 5486402 w 5486402"/>
              <a:gd name="connsiteY2" fmla="*/ 1812323 h 1812323"/>
              <a:gd name="connsiteX3" fmla="*/ 0 w 5486402"/>
              <a:gd name="connsiteY3" fmla="*/ 1812323 h 1812323"/>
              <a:gd name="connsiteX0" fmla="*/ 56017 w 5606175"/>
              <a:gd name="connsiteY0" fmla="*/ 1812323 h 1812323"/>
              <a:gd name="connsiteX1" fmla="*/ 2864177 w 5606175"/>
              <a:gd name="connsiteY1" fmla="*/ 0 h 1812323"/>
              <a:gd name="connsiteX2" fmla="*/ 5542419 w 5606175"/>
              <a:gd name="connsiteY2" fmla="*/ 1812323 h 1812323"/>
              <a:gd name="connsiteX3" fmla="*/ 56017 w 5606175"/>
              <a:gd name="connsiteY3" fmla="*/ 1812323 h 1812323"/>
              <a:gd name="connsiteX0" fmla="*/ 0 w 5550158"/>
              <a:gd name="connsiteY0" fmla="*/ 1812323 h 1812323"/>
              <a:gd name="connsiteX1" fmla="*/ 2808160 w 5550158"/>
              <a:gd name="connsiteY1" fmla="*/ 0 h 1812323"/>
              <a:gd name="connsiteX2" fmla="*/ 5486402 w 5550158"/>
              <a:gd name="connsiteY2" fmla="*/ 1812323 h 1812323"/>
              <a:gd name="connsiteX3" fmla="*/ 0 w 5550158"/>
              <a:gd name="connsiteY3" fmla="*/ 1812323 h 1812323"/>
              <a:gd name="connsiteX0" fmla="*/ 0 w 5550158"/>
              <a:gd name="connsiteY0" fmla="*/ 1812323 h 1812323"/>
              <a:gd name="connsiteX1" fmla="*/ 2808160 w 5550158"/>
              <a:gd name="connsiteY1" fmla="*/ 0 h 1812323"/>
              <a:gd name="connsiteX2" fmla="*/ 5486402 w 5550158"/>
              <a:gd name="connsiteY2" fmla="*/ 1812323 h 1812323"/>
              <a:gd name="connsiteX3" fmla="*/ 0 w 5550158"/>
              <a:gd name="connsiteY3" fmla="*/ 1812323 h 1812323"/>
              <a:gd name="connsiteX0" fmla="*/ 0 w 5486402"/>
              <a:gd name="connsiteY0" fmla="*/ 1812323 h 1812323"/>
              <a:gd name="connsiteX1" fmla="*/ 2808160 w 5486402"/>
              <a:gd name="connsiteY1" fmla="*/ 0 h 1812323"/>
              <a:gd name="connsiteX2" fmla="*/ 5486402 w 5486402"/>
              <a:gd name="connsiteY2" fmla="*/ 1812323 h 1812323"/>
              <a:gd name="connsiteX3" fmla="*/ 0 w 5486402"/>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486402" h="1812323">
                <a:moveTo>
                  <a:pt x="0" y="1812323"/>
                </a:moveTo>
                <a:cubicBezTo>
                  <a:pt x="1851983" y="1205469"/>
                  <a:pt x="1893760" y="0"/>
                  <a:pt x="2808160" y="0"/>
                </a:cubicBezTo>
                <a:cubicBezTo>
                  <a:pt x="3722560" y="0"/>
                  <a:pt x="3639597" y="1213707"/>
                  <a:pt x="5486402" y="1812323"/>
                </a:cubicBezTo>
                <a:lnTo>
                  <a:pt x="0" y="1812323"/>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Isosceles Triangle 15"/>
          <p:cNvSpPr/>
          <p:nvPr/>
        </p:nvSpPr>
        <p:spPr>
          <a:xfrm>
            <a:off x="3355872" y="3412396"/>
            <a:ext cx="5692346" cy="1812323"/>
          </a:xfrm>
          <a:custGeom>
            <a:avLst/>
            <a:gdLst>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 name="connsiteX0" fmla="*/ 62031 w 5816408"/>
              <a:gd name="connsiteY0" fmla="*/ 1812323 h 1812323"/>
              <a:gd name="connsiteX1" fmla="*/ 2908204 w 5816408"/>
              <a:gd name="connsiteY1" fmla="*/ 0 h 1812323"/>
              <a:gd name="connsiteX2" fmla="*/ 5754377 w 5816408"/>
              <a:gd name="connsiteY2" fmla="*/ 1812323 h 1812323"/>
              <a:gd name="connsiteX3" fmla="*/ 62031 w 5816408"/>
              <a:gd name="connsiteY3" fmla="*/ 1812323 h 1812323"/>
              <a:gd name="connsiteX0" fmla="*/ 62031 w 5754377"/>
              <a:gd name="connsiteY0" fmla="*/ 1812323 h 1812323"/>
              <a:gd name="connsiteX1" fmla="*/ 2908204 w 5754377"/>
              <a:gd name="connsiteY1" fmla="*/ 0 h 1812323"/>
              <a:gd name="connsiteX2" fmla="*/ 5754377 w 5754377"/>
              <a:gd name="connsiteY2" fmla="*/ 1812323 h 1812323"/>
              <a:gd name="connsiteX3" fmla="*/ 62031 w 5754377"/>
              <a:gd name="connsiteY3" fmla="*/ 1812323 h 1812323"/>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692346" h="1812323">
                <a:moveTo>
                  <a:pt x="0" y="1812323"/>
                </a:moveTo>
                <a:cubicBezTo>
                  <a:pt x="2005227" y="1221944"/>
                  <a:pt x="1897449" y="0"/>
                  <a:pt x="2846173" y="0"/>
                </a:cubicBezTo>
                <a:cubicBezTo>
                  <a:pt x="3794897" y="0"/>
                  <a:pt x="3777735" y="1246658"/>
                  <a:pt x="5692346" y="1812323"/>
                </a:cubicBezTo>
                <a:lnTo>
                  <a:pt x="0" y="1812323"/>
                </a:lnTo>
                <a:close/>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Connector 12"/>
          <p:cNvCxnSpPr/>
          <p:nvPr/>
        </p:nvCxnSpPr>
        <p:spPr>
          <a:xfrm>
            <a:off x="2945025" y="3554625"/>
            <a:ext cx="16476" cy="1684638"/>
          </a:xfrm>
          <a:prstGeom prst="line">
            <a:avLst/>
          </a:prstGeom>
        </p:spPr>
        <p:style>
          <a:lnRef idx="1">
            <a:schemeClr val="dk1"/>
          </a:lnRef>
          <a:fillRef idx="0">
            <a:schemeClr val="dk1"/>
          </a:fillRef>
          <a:effectRef idx="0">
            <a:schemeClr val="dk1"/>
          </a:effectRef>
          <a:fontRef idx="minor">
            <a:schemeClr val="tx1"/>
          </a:fontRef>
        </p:style>
      </p:cxnSp>
      <p:sp>
        <p:nvSpPr>
          <p:cNvPr id="14" name="Rectangle 13"/>
          <p:cNvSpPr/>
          <p:nvPr/>
        </p:nvSpPr>
        <p:spPr>
          <a:xfrm>
            <a:off x="3785903" y="4321017"/>
            <a:ext cx="474810"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 </a:t>
            </a:r>
            <a:r>
              <a:rPr lang="en-US" sz="2400" b="0" cap="none" spc="0" dirty="0">
                <a:ln w="0"/>
                <a:solidFill>
                  <a:schemeClr val="tx1"/>
                </a:solidFill>
                <a:effectLst>
                  <a:outerShdw blurRad="38100" dist="19050" dir="2700000" algn="tl" rotWithShape="0">
                    <a:schemeClr val="dk1">
                      <a:alpha val="40000"/>
                    </a:schemeClr>
                  </a:outerShdw>
                </a:effectLst>
              </a:rPr>
              <a:t>x</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15" name="Rectangle 14"/>
          <p:cNvSpPr/>
          <p:nvPr/>
        </p:nvSpPr>
        <p:spPr>
          <a:xfrm>
            <a:off x="3157114" y="2298354"/>
            <a:ext cx="585417" cy="923330"/>
          </a:xfrm>
          <a:prstGeom prst="rect">
            <a:avLst/>
          </a:prstGeom>
          <a:noFill/>
        </p:spPr>
        <p:txBody>
          <a:bodyPr wrap="none" lIns="91440" tIns="45720" rIns="91440" bIns="45720">
            <a:spAutoFit/>
          </a:bodyPr>
          <a:lstStyle/>
          <a:p>
            <a:pPr algn="ctr"/>
            <a:r>
              <a:rPr lang="en-US" sz="5400" dirty="0">
                <a:ln w="0"/>
                <a:solidFill>
                  <a:srgbClr val="C00000"/>
                </a:solidFill>
                <a:effectLst>
                  <a:outerShdw blurRad="38100" dist="19050" dir="2700000" algn="tl" rotWithShape="0">
                    <a:schemeClr val="dk1">
                      <a:alpha val="40000"/>
                    </a:schemeClr>
                  </a:outerShdw>
                </a:effectLst>
              </a:rPr>
              <a:t>A</a:t>
            </a:r>
          </a:p>
        </p:txBody>
      </p:sp>
      <p:sp>
        <p:nvSpPr>
          <p:cNvPr id="16" name="Rectangle 15"/>
          <p:cNvSpPr/>
          <p:nvPr/>
        </p:nvSpPr>
        <p:spPr>
          <a:xfrm>
            <a:off x="4939628" y="2298354"/>
            <a:ext cx="561372" cy="923330"/>
          </a:xfrm>
          <a:prstGeom prst="rect">
            <a:avLst/>
          </a:prstGeom>
          <a:noFill/>
        </p:spPr>
        <p:txBody>
          <a:bodyPr wrap="none" lIns="91440" tIns="45720" rIns="91440" bIns="45720">
            <a:spAutoFit/>
          </a:bodyPr>
          <a:lstStyle/>
          <a:p>
            <a:pPr algn="ctr"/>
            <a:r>
              <a:rPr lang="en-US" sz="5400" b="0" cap="none" spc="0" dirty="0">
                <a:ln w="0"/>
                <a:solidFill>
                  <a:schemeClr val="accent1">
                    <a:lumMod val="75000"/>
                  </a:schemeClr>
                </a:solidFill>
                <a:effectLst>
                  <a:outerShdw blurRad="38100" dist="25400" dir="5400000" algn="ctr" rotWithShape="0">
                    <a:srgbClr val="6E747A">
                      <a:alpha val="43000"/>
                    </a:srgbClr>
                  </a:outerShdw>
                </a:effectLst>
              </a:rPr>
              <a:t>B</a:t>
            </a:r>
          </a:p>
        </p:txBody>
      </p:sp>
      <p:sp>
        <p:nvSpPr>
          <p:cNvPr id="17" name="Rectangle 16"/>
          <p:cNvSpPr/>
          <p:nvPr/>
        </p:nvSpPr>
        <p:spPr>
          <a:xfrm>
            <a:off x="7185414" y="2298354"/>
            <a:ext cx="553357" cy="923330"/>
          </a:xfrm>
          <a:prstGeom prst="rect">
            <a:avLst/>
          </a:prstGeom>
          <a:noFill/>
        </p:spPr>
        <p:txBody>
          <a:bodyPr wrap="none" lIns="91440" tIns="45720" rIns="91440" bIns="45720">
            <a:spAutoFit/>
          </a:bodyPr>
          <a:lstStyle/>
          <a:p>
            <a:pPr algn="ctr"/>
            <a:r>
              <a:rPr lang="en-US" sz="5400" b="0" cap="none" spc="0" dirty="0">
                <a:ln w="0"/>
                <a:solidFill>
                  <a:schemeClr val="accent6">
                    <a:lumMod val="75000"/>
                  </a:schemeClr>
                </a:solidFill>
                <a:effectLst>
                  <a:reflection blurRad="6350" stA="53000" endA="300" endPos="35500" dir="5400000" sy="-90000" algn="bl" rotWithShape="0"/>
                </a:effectLst>
              </a:rPr>
              <a:t>C</a:t>
            </a:r>
          </a:p>
        </p:txBody>
      </p:sp>
      <p:sp>
        <p:nvSpPr>
          <p:cNvPr id="18" name="TextBox 17"/>
          <p:cNvSpPr txBox="1"/>
          <p:nvPr/>
        </p:nvSpPr>
        <p:spPr>
          <a:xfrm>
            <a:off x="2753498" y="5644405"/>
            <a:ext cx="8600302" cy="1077218"/>
          </a:xfrm>
          <a:prstGeom prst="rect">
            <a:avLst/>
          </a:prstGeom>
          <a:noFill/>
        </p:spPr>
        <p:txBody>
          <a:bodyPr wrap="square" rtlCol="0">
            <a:spAutoFit/>
          </a:bodyPr>
          <a:lstStyle/>
          <a:p>
            <a:r>
              <a:rPr lang="en-CA" sz="1600" dirty="0"/>
              <a:t>In view of the imprecise nature of the standard deviation, it is very difficult to determine what this particular act suggests about the actor. What’s needed here is more background information about the person himself, and more importantly, we need more representative samples. If he is a morally normal human being, we are going to see more acts within the standard deviation of B.</a:t>
            </a:r>
          </a:p>
        </p:txBody>
      </p:sp>
      <p:cxnSp>
        <p:nvCxnSpPr>
          <p:cNvPr id="19" name="Straight Arrow Connector 18"/>
          <p:cNvCxnSpPr/>
          <p:nvPr/>
        </p:nvCxnSpPr>
        <p:spPr>
          <a:xfrm flipH="1" flipV="1">
            <a:off x="4139786" y="5106140"/>
            <a:ext cx="945329" cy="5848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flipH="1">
            <a:off x="3888782" y="3599069"/>
            <a:ext cx="32952" cy="1615483"/>
          </a:xfrm>
          <a:prstGeom prst="line">
            <a:avLst/>
          </a:prstGeom>
          <a:ln w="28575">
            <a:solidFill>
              <a:schemeClr val="tx1"/>
            </a:solidFill>
            <a:prstDash val="sysDash"/>
          </a:ln>
          <a:effectLst>
            <a:softEdge rad="0"/>
          </a:effec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flipH="1">
            <a:off x="4298056" y="3577008"/>
            <a:ext cx="32952" cy="1615483"/>
          </a:xfrm>
          <a:prstGeom prst="line">
            <a:avLst/>
          </a:prstGeom>
          <a:ln w="28575">
            <a:solidFill>
              <a:schemeClr val="tx1"/>
            </a:solidFill>
            <a:prstDash val="sysDash"/>
          </a:ln>
          <a:effectLst>
            <a:softEdge rad="0"/>
          </a:effectLst>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flipH="1">
            <a:off x="5344296" y="3599069"/>
            <a:ext cx="32952" cy="1615483"/>
          </a:xfrm>
          <a:prstGeom prst="line">
            <a:avLst/>
          </a:prstGeom>
          <a:ln w="28575">
            <a:solidFill>
              <a:schemeClr val="tx1"/>
            </a:solidFill>
            <a:prstDash val="sysDash"/>
          </a:ln>
          <a:effectLst>
            <a:softEdge rad="0"/>
          </a:effectLst>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flipH="1">
            <a:off x="5687649" y="3577008"/>
            <a:ext cx="25919" cy="1637473"/>
          </a:xfrm>
          <a:prstGeom prst="line">
            <a:avLst/>
          </a:prstGeom>
          <a:ln w="28575">
            <a:solidFill>
              <a:schemeClr val="tx1"/>
            </a:solidFill>
            <a:prstDash val="sysDash"/>
          </a:ln>
          <a:effectLst>
            <a:softEdge rad="0"/>
          </a:effectLst>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6692178" y="3564491"/>
            <a:ext cx="24748" cy="166022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74958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3"/>
          <p:cNvSpPr/>
          <p:nvPr/>
        </p:nvSpPr>
        <p:spPr>
          <a:xfrm>
            <a:off x="2061512" y="3412395"/>
            <a:ext cx="5585255" cy="1812323"/>
          </a:xfrm>
          <a:custGeom>
            <a:avLst/>
            <a:gdLst>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 name="connsiteX0" fmla="*/ 60864 w 5706983"/>
              <a:gd name="connsiteY0" fmla="*/ 1812323 h 1812323"/>
              <a:gd name="connsiteX1" fmla="*/ 2853492 w 5706983"/>
              <a:gd name="connsiteY1" fmla="*/ 0 h 1812323"/>
              <a:gd name="connsiteX2" fmla="*/ 5646119 w 5706983"/>
              <a:gd name="connsiteY2" fmla="*/ 1812323 h 1812323"/>
              <a:gd name="connsiteX3" fmla="*/ 60864 w 5706983"/>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585255" h="1812323">
                <a:moveTo>
                  <a:pt x="0" y="1812323"/>
                </a:moveTo>
                <a:cubicBezTo>
                  <a:pt x="1882346" y="1164280"/>
                  <a:pt x="1861752" y="0"/>
                  <a:pt x="2792628" y="0"/>
                </a:cubicBezTo>
                <a:cubicBezTo>
                  <a:pt x="3723504" y="0"/>
                  <a:pt x="3702909" y="1221945"/>
                  <a:pt x="5585255" y="1812323"/>
                </a:cubicBezTo>
                <a:lnTo>
                  <a:pt x="0" y="1812323"/>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 name="Straight Connector 2"/>
          <p:cNvCxnSpPr/>
          <p:nvPr/>
        </p:nvCxnSpPr>
        <p:spPr>
          <a:xfrm>
            <a:off x="5156886" y="4950941"/>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Isosceles Triangle 9"/>
          <p:cNvSpPr/>
          <p:nvPr/>
        </p:nvSpPr>
        <p:spPr>
          <a:xfrm>
            <a:off x="617836" y="3426941"/>
            <a:ext cx="5486402" cy="1812323"/>
          </a:xfrm>
          <a:custGeom>
            <a:avLst/>
            <a:gdLst>
              <a:gd name="connsiteX0" fmla="*/ 0 w 5486402"/>
              <a:gd name="connsiteY0" fmla="*/ 1812323 h 1812323"/>
              <a:gd name="connsiteX1" fmla="*/ 2808160 w 5486402"/>
              <a:gd name="connsiteY1" fmla="*/ 0 h 1812323"/>
              <a:gd name="connsiteX2" fmla="*/ 5486402 w 5486402"/>
              <a:gd name="connsiteY2" fmla="*/ 1812323 h 1812323"/>
              <a:gd name="connsiteX3" fmla="*/ 0 w 5486402"/>
              <a:gd name="connsiteY3" fmla="*/ 1812323 h 1812323"/>
              <a:gd name="connsiteX0" fmla="*/ 56017 w 5606175"/>
              <a:gd name="connsiteY0" fmla="*/ 1812323 h 1812323"/>
              <a:gd name="connsiteX1" fmla="*/ 2864177 w 5606175"/>
              <a:gd name="connsiteY1" fmla="*/ 0 h 1812323"/>
              <a:gd name="connsiteX2" fmla="*/ 5542419 w 5606175"/>
              <a:gd name="connsiteY2" fmla="*/ 1812323 h 1812323"/>
              <a:gd name="connsiteX3" fmla="*/ 56017 w 5606175"/>
              <a:gd name="connsiteY3" fmla="*/ 1812323 h 1812323"/>
              <a:gd name="connsiteX0" fmla="*/ 0 w 5550158"/>
              <a:gd name="connsiteY0" fmla="*/ 1812323 h 1812323"/>
              <a:gd name="connsiteX1" fmla="*/ 2808160 w 5550158"/>
              <a:gd name="connsiteY1" fmla="*/ 0 h 1812323"/>
              <a:gd name="connsiteX2" fmla="*/ 5486402 w 5550158"/>
              <a:gd name="connsiteY2" fmla="*/ 1812323 h 1812323"/>
              <a:gd name="connsiteX3" fmla="*/ 0 w 5550158"/>
              <a:gd name="connsiteY3" fmla="*/ 1812323 h 1812323"/>
              <a:gd name="connsiteX0" fmla="*/ 0 w 5550158"/>
              <a:gd name="connsiteY0" fmla="*/ 1812323 h 1812323"/>
              <a:gd name="connsiteX1" fmla="*/ 2808160 w 5550158"/>
              <a:gd name="connsiteY1" fmla="*/ 0 h 1812323"/>
              <a:gd name="connsiteX2" fmla="*/ 5486402 w 5550158"/>
              <a:gd name="connsiteY2" fmla="*/ 1812323 h 1812323"/>
              <a:gd name="connsiteX3" fmla="*/ 0 w 5550158"/>
              <a:gd name="connsiteY3" fmla="*/ 1812323 h 1812323"/>
              <a:gd name="connsiteX0" fmla="*/ 0 w 5486402"/>
              <a:gd name="connsiteY0" fmla="*/ 1812323 h 1812323"/>
              <a:gd name="connsiteX1" fmla="*/ 2808160 w 5486402"/>
              <a:gd name="connsiteY1" fmla="*/ 0 h 1812323"/>
              <a:gd name="connsiteX2" fmla="*/ 5486402 w 5486402"/>
              <a:gd name="connsiteY2" fmla="*/ 1812323 h 1812323"/>
              <a:gd name="connsiteX3" fmla="*/ 0 w 5486402"/>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486402" h="1812323">
                <a:moveTo>
                  <a:pt x="0" y="1812323"/>
                </a:moveTo>
                <a:cubicBezTo>
                  <a:pt x="1851983" y="1205469"/>
                  <a:pt x="1893760" y="0"/>
                  <a:pt x="2808160" y="0"/>
                </a:cubicBezTo>
                <a:cubicBezTo>
                  <a:pt x="3722560" y="0"/>
                  <a:pt x="3639597" y="1213707"/>
                  <a:pt x="5486402" y="1812323"/>
                </a:cubicBezTo>
                <a:lnTo>
                  <a:pt x="0" y="1812323"/>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Isosceles Triangle 15"/>
          <p:cNvSpPr/>
          <p:nvPr/>
        </p:nvSpPr>
        <p:spPr>
          <a:xfrm>
            <a:off x="3355872" y="3412396"/>
            <a:ext cx="5692346" cy="1812323"/>
          </a:xfrm>
          <a:custGeom>
            <a:avLst/>
            <a:gdLst>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 name="connsiteX0" fmla="*/ 62031 w 5816408"/>
              <a:gd name="connsiteY0" fmla="*/ 1812323 h 1812323"/>
              <a:gd name="connsiteX1" fmla="*/ 2908204 w 5816408"/>
              <a:gd name="connsiteY1" fmla="*/ 0 h 1812323"/>
              <a:gd name="connsiteX2" fmla="*/ 5754377 w 5816408"/>
              <a:gd name="connsiteY2" fmla="*/ 1812323 h 1812323"/>
              <a:gd name="connsiteX3" fmla="*/ 62031 w 5816408"/>
              <a:gd name="connsiteY3" fmla="*/ 1812323 h 1812323"/>
              <a:gd name="connsiteX0" fmla="*/ 62031 w 5754377"/>
              <a:gd name="connsiteY0" fmla="*/ 1812323 h 1812323"/>
              <a:gd name="connsiteX1" fmla="*/ 2908204 w 5754377"/>
              <a:gd name="connsiteY1" fmla="*/ 0 h 1812323"/>
              <a:gd name="connsiteX2" fmla="*/ 5754377 w 5754377"/>
              <a:gd name="connsiteY2" fmla="*/ 1812323 h 1812323"/>
              <a:gd name="connsiteX3" fmla="*/ 62031 w 5754377"/>
              <a:gd name="connsiteY3" fmla="*/ 1812323 h 1812323"/>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692346" h="1812323">
                <a:moveTo>
                  <a:pt x="0" y="1812323"/>
                </a:moveTo>
                <a:cubicBezTo>
                  <a:pt x="2005227" y="1221944"/>
                  <a:pt x="1897449" y="0"/>
                  <a:pt x="2846173" y="0"/>
                </a:cubicBezTo>
                <a:cubicBezTo>
                  <a:pt x="3794897" y="0"/>
                  <a:pt x="3777735" y="1246658"/>
                  <a:pt x="5692346" y="1812323"/>
                </a:cubicBezTo>
                <a:lnTo>
                  <a:pt x="0" y="1812323"/>
                </a:lnTo>
                <a:close/>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6" name="Straight Connector 5"/>
          <p:cNvCxnSpPr/>
          <p:nvPr/>
        </p:nvCxnSpPr>
        <p:spPr>
          <a:xfrm>
            <a:off x="2945025" y="3554625"/>
            <a:ext cx="16476" cy="1684638"/>
          </a:xfrm>
          <a:prstGeom prst="line">
            <a:avLst/>
          </a:prstGeom>
        </p:spPr>
        <p:style>
          <a:lnRef idx="1">
            <a:schemeClr val="dk1"/>
          </a:lnRef>
          <a:fillRef idx="0">
            <a:schemeClr val="dk1"/>
          </a:fillRef>
          <a:effectRef idx="0">
            <a:schemeClr val="dk1"/>
          </a:effectRef>
          <a:fontRef idx="minor">
            <a:schemeClr val="tx1"/>
          </a:fontRef>
        </p:style>
      </p:cxnSp>
      <p:sp>
        <p:nvSpPr>
          <p:cNvPr id="7" name="Rectangle 6"/>
          <p:cNvSpPr/>
          <p:nvPr/>
        </p:nvSpPr>
        <p:spPr>
          <a:xfrm>
            <a:off x="3785903" y="4321017"/>
            <a:ext cx="474810"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 </a:t>
            </a:r>
            <a:r>
              <a:rPr lang="en-US" sz="2400" b="0" cap="none" spc="0" dirty="0">
                <a:ln w="0"/>
                <a:solidFill>
                  <a:schemeClr val="tx1"/>
                </a:solidFill>
                <a:effectLst>
                  <a:outerShdw blurRad="38100" dist="19050" dir="2700000" algn="tl" rotWithShape="0">
                    <a:schemeClr val="dk1">
                      <a:alpha val="40000"/>
                    </a:schemeClr>
                  </a:outerShdw>
                </a:effectLst>
              </a:rPr>
              <a:t>x</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8" name="Rectangle 7"/>
          <p:cNvSpPr/>
          <p:nvPr/>
        </p:nvSpPr>
        <p:spPr>
          <a:xfrm>
            <a:off x="3157114" y="2298354"/>
            <a:ext cx="585417" cy="923330"/>
          </a:xfrm>
          <a:prstGeom prst="rect">
            <a:avLst/>
          </a:prstGeom>
          <a:noFill/>
        </p:spPr>
        <p:txBody>
          <a:bodyPr wrap="none" lIns="91440" tIns="45720" rIns="91440" bIns="45720">
            <a:spAutoFit/>
          </a:bodyPr>
          <a:lstStyle/>
          <a:p>
            <a:pPr algn="ctr"/>
            <a:r>
              <a:rPr lang="en-US" sz="5400" dirty="0">
                <a:ln w="0"/>
                <a:solidFill>
                  <a:srgbClr val="C00000"/>
                </a:solidFill>
                <a:effectLst>
                  <a:outerShdw blurRad="38100" dist="19050" dir="2700000" algn="tl" rotWithShape="0">
                    <a:schemeClr val="dk1">
                      <a:alpha val="40000"/>
                    </a:schemeClr>
                  </a:outerShdw>
                </a:effectLst>
              </a:rPr>
              <a:t>A</a:t>
            </a:r>
          </a:p>
        </p:txBody>
      </p:sp>
      <p:sp>
        <p:nvSpPr>
          <p:cNvPr id="9" name="Rectangle 8"/>
          <p:cNvSpPr/>
          <p:nvPr/>
        </p:nvSpPr>
        <p:spPr>
          <a:xfrm>
            <a:off x="4939628" y="2298354"/>
            <a:ext cx="561372" cy="923330"/>
          </a:xfrm>
          <a:prstGeom prst="rect">
            <a:avLst/>
          </a:prstGeom>
          <a:noFill/>
        </p:spPr>
        <p:txBody>
          <a:bodyPr wrap="none" lIns="91440" tIns="45720" rIns="91440" bIns="45720">
            <a:spAutoFit/>
          </a:bodyPr>
          <a:lstStyle/>
          <a:p>
            <a:pPr algn="ctr"/>
            <a:r>
              <a:rPr lang="en-US" sz="5400" b="0" cap="none" spc="0" dirty="0">
                <a:ln w="0"/>
                <a:solidFill>
                  <a:schemeClr val="accent1">
                    <a:lumMod val="75000"/>
                  </a:schemeClr>
                </a:solidFill>
                <a:effectLst>
                  <a:outerShdw blurRad="38100" dist="25400" dir="5400000" algn="ctr" rotWithShape="0">
                    <a:srgbClr val="6E747A">
                      <a:alpha val="43000"/>
                    </a:srgbClr>
                  </a:outerShdw>
                </a:effectLst>
              </a:rPr>
              <a:t>B</a:t>
            </a:r>
          </a:p>
        </p:txBody>
      </p:sp>
      <p:sp>
        <p:nvSpPr>
          <p:cNvPr id="10" name="Rectangle 9"/>
          <p:cNvSpPr/>
          <p:nvPr/>
        </p:nvSpPr>
        <p:spPr>
          <a:xfrm>
            <a:off x="7185414" y="2298354"/>
            <a:ext cx="553357" cy="923330"/>
          </a:xfrm>
          <a:prstGeom prst="rect">
            <a:avLst/>
          </a:prstGeom>
          <a:noFill/>
        </p:spPr>
        <p:txBody>
          <a:bodyPr wrap="none" lIns="91440" tIns="45720" rIns="91440" bIns="45720">
            <a:spAutoFit/>
          </a:bodyPr>
          <a:lstStyle/>
          <a:p>
            <a:pPr algn="ctr"/>
            <a:r>
              <a:rPr lang="en-US" sz="5400" b="0" cap="none" spc="0" dirty="0">
                <a:ln w="0"/>
                <a:solidFill>
                  <a:schemeClr val="accent6">
                    <a:lumMod val="75000"/>
                  </a:schemeClr>
                </a:solidFill>
                <a:effectLst>
                  <a:reflection blurRad="6350" stA="53000" endA="300" endPos="35500" dir="5400000" sy="-90000" algn="bl" rotWithShape="0"/>
                </a:effectLst>
              </a:rPr>
              <a:t>C</a:t>
            </a:r>
          </a:p>
        </p:txBody>
      </p:sp>
      <p:cxnSp>
        <p:nvCxnSpPr>
          <p:cNvPr id="11" name="Straight Connector 10"/>
          <p:cNvCxnSpPr/>
          <p:nvPr/>
        </p:nvCxnSpPr>
        <p:spPr>
          <a:xfrm flipH="1">
            <a:off x="3888782" y="3599069"/>
            <a:ext cx="32952" cy="1615483"/>
          </a:xfrm>
          <a:prstGeom prst="line">
            <a:avLst/>
          </a:prstGeom>
          <a:ln w="28575">
            <a:solidFill>
              <a:schemeClr val="tx1"/>
            </a:solidFill>
            <a:prstDash val="sysDash"/>
          </a:ln>
          <a:effectLst>
            <a:softEdge rad="0"/>
          </a:effectLst>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flipH="1">
            <a:off x="4298056" y="3577008"/>
            <a:ext cx="32952" cy="1615483"/>
          </a:xfrm>
          <a:prstGeom prst="line">
            <a:avLst/>
          </a:prstGeom>
          <a:ln w="28575">
            <a:solidFill>
              <a:schemeClr val="tx1"/>
            </a:solidFill>
            <a:prstDash val="sysDash"/>
          </a:ln>
          <a:effectLst>
            <a:softEdge rad="0"/>
          </a:effectLst>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H="1">
            <a:off x="5344296" y="3599069"/>
            <a:ext cx="32952" cy="1615483"/>
          </a:xfrm>
          <a:prstGeom prst="line">
            <a:avLst/>
          </a:prstGeom>
          <a:ln w="28575">
            <a:solidFill>
              <a:schemeClr val="tx1"/>
            </a:solidFill>
            <a:prstDash val="sysDash"/>
          </a:ln>
          <a:effectLst>
            <a:softEdge rad="0"/>
          </a:effectLst>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H="1">
            <a:off x="5687649" y="3577008"/>
            <a:ext cx="25919" cy="1637473"/>
          </a:xfrm>
          <a:prstGeom prst="line">
            <a:avLst/>
          </a:prstGeom>
          <a:ln w="28575">
            <a:solidFill>
              <a:schemeClr val="tx1"/>
            </a:solidFill>
            <a:prstDash val="sysDash"/>
          </a:ln>
          <a:effectLst>
            <a:softEdge rad="0"/>
          </a:effectLst>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6692178" y="3564491"/>
            <a:ext cx="24748" cy="1660227"/>
          </a:xfrm>
          <a:prstGeom prst="line">
            <a:avLst/>
          </a:prstGeom>
        </p:spPr>
        <p:style>
          <a:lnRef idx="1">
            <a:schemeClr val="dk1"/>
          </a:lnRef>
          <a:fillRef idx="0">
            <a:schemeClr val="dk1"/>
          </a:fillRef>
          <a:effectRef idx="0">
            <a:schemeClr val="dk1"/>
          </a:effectRef>
          <a:fontRef idx="minor">
            <a:schemeClr val="tx1"/>
          </a:fontRef>
        </p:style>
      </p:cxnSp>
      <p:sp>
        <p:nvSpPr>
          <p:cNvPr id="16" name="TextBox 15"/>
          <p:cNvSpPr txBox="1"/>
          <p:nvPr/>
        </p:nvSpPr>
        <p:spPr>
          <a:xfrm rot="5400000">
            <a:off x="2308256" y="4172507"/>
            <a:ext cx="2166552" cy="646331"/>
          </a:xfrm>
          <a:prstGeom prst="rect">
            <a:avLst/>
          </a:prstGeom>
          <a:noFill/>
        </p:spPr>
        <p:txBody>
          <a:bodyPr wrap="square" rtlCol="0">
            <a:spAutoFit/>
          </a:bodyPr>
          <a:lstStyle/>
          <a:p>
            <a:r>
              <a:rPr lang="en-CA" dirty="0">
                <a:solidFill>
                  <a:srgbClr val="FF0000"/>
                </a:solidFill>
              </a:rPr>
              <a:t>        x 	x	</a:t>
            </a:r>
          </a:p>
          <a:p>
            <a:r>
              <a:rPr lang="en-CA" dirty="0">
                <a:solidFill>
                  <a:srgbClr val="FF0000"/>
                </a:solidFill>
              </a:rPr>
              <a:t> x </a:t>
            </a:r>
            <a:r>
              <a:rPr lang="en-CA" dirty="0" err="1">
                <a:solidFill>
                  <a:srgbClr val="FF0000"/>
                </a:solidFill>
              </a:rPr>
              <a:t>x</a:t>
            </a:r>
            <a:r>
              <a:rPr lang="en-CA" dirty="0">
                <a:solidFill>
                  <a:srgbClr val="FF0000"/>
                </a:solidFill>
              </a:rPr>
              <a:t>	     x      </a:t>
            </a:r>
            <a:r>
              <a:rPr lang="en-CA" dirty="0" err="1">
                <a:solidFill>
                  <a:srgbClr val="FF0000"/>
                </a:solidFill>
              </a:rPr>
              <a:t>x</a:t>
            </a:r>
            <a:endParaRPr lang="en-CA" dirty="0">
              <a:solidFill>
                <a:srgbClr val="FF0000"/>
              </a:solidFill>
            </a:endParaRPr>
          </a:p>
        </p:txBody>
      </p:sp>
      <p:sp>
        <p:nvSpPr>
          <p:cNvPr id="31" name="TextBox 30"/>
          <p:cNvSpPr txBox="1"/>
          <p:nvPr/>
        </p:nvSpPr>
        <p:spPr>
          <a:xfrm rot="5400000">
            <a:off x="4043847" y="4009936"/>
            <a:ext cx="1706603" cy="646331"/>
          </a:xfrm>
          <a:prstGeom prst="rect">
            <a:avLst/>
          </a:prstGeom>
          <a:noFill/>
        </p:spPr>
        <p:txBody>
          <a:bodyPr wrap="square" rtlCol="0">
            <a:spAutoFit/>
          </a:bodyPr>
          <a:lstStyle/>
          <a:p>
            <a:r>
              <a:rPr lang="en-CA" dirty="0">
                <a:solidFill>
                  <a:schemeClr val="accent1">
                    <a:lumMod val="50000"/>
                  </a:schemeClr>
                </a:solidFill>
              </a:rPr>
              <a:t>        x 	x</a:t>
            </a:r>
          </a:p>
          <a:p>
            <a:r>
              <a:rPr lang="en-CA" dirty="0">
                <a:solidFill>
                  <a:schemeClr val="accent1">
                    <a:lumMod val="50000"/>
                  </a:schemeClr>
                </a:solidFill>
              </a:rPr>
              <a:t> xx   x     </a:t>
            </a:r>
            <a:r>
              <a:rPr lang="en-CA" dirty="0" err="1">
                <a:solidFill>
                  <a:schemeClr val="accent1">
                    <a:lumMod val="50000"/>
                  </a:schemeClr>
                </a:solidFill>
              </a:rPr>
              <a:t>x</a:t>
            </a:r>
            <a:r>
              <a:rPr lang="en-CA" dirty="0">
                <a:solidFill>
                  <a:schemeClr val="accent1">
                    <a:lumMod val="50000"/>
                  </a:schemeClr>
                </a:solidFill>
              </a:rPr>
              <a:t>      </a:t>
            </a:r>
            <a:r>
              <a:rPr lang="en-CA" dirty="0" err="1">
                <a:solidFill>
                  <a:schemeClr val="accent1">
                    <a:lumMod val="50000"/>
                  </a:schemeClr>
                </a:solidFill>
              </a:rPr>
              <a:t>x</a:t>
            </a:r>
            <a:r>
              <a:rPr lang="en-CA" dirty="0">
                <a:solidFill>
                  <a:srgbClr val="FF0000"/>
                </a:solidFill>
              </a:rPr>
              <a:t>     </a:t>
            </a:r>
          </a:p>
        </p:txBody>
      </p:sp>
      <p:sp>
        <p:nvSpPr>
          <p:cNvPr id="32" name="TextBox 31"/>
          <p:cNvSpPr txBox="1"/>
          <p:nvPr/>
        </p:nvSpPr>
        <p:spPr>
          <a:xfrm rot="5400000">
            <a:off x="5165133" y="4083644"/>
            <a:ext cx="2166552" cy="646331"/>
          </a:xfrm>
          <a:prstGeom prst="rect">
            <a:avLst/>
          </a:prstGeom>
          <a:noFill/>
        </p:spPr>
        <p:txBody>
          <a:bodyPr wrap="square" rtlCol="0">
            <a:spAutoFit/>
          </a:bodyPr>
          <a:lstStyle/>
          <a:p>
            <a:r>
              <a:rPr lang="en-CA" dirty="0">
                <a:solidFill>
                  <a:schemeClr val="accent6">
                    <a:lumMod val="75000"/>
                  </a:schemeClr>
                </a:solidFill>
              </a:rPr>
              <a:t>        x 	x	</a:t>
            </a:r>
          </a:p>
          <a:p>
            <a:r>
              <a:rPr lang="en-CA" dirty="0">
                <a:solidFill>
                  <a:schemeClr val="accent6">
                    <a:lumMod val="75000"/>
                  </a:schemeClr>
                </a:solidFill>
              </a:rPr>
              <a:t> x </a:t>
            </a:r>
            <a:r>
              <a:rPr lang="en-CA" dirty="0" err="1">
                <a:solidFill>
                  <a:schemeClr val="accent6">
                    <a:lumMod val="75000"/>
                  </a:schemeClr>
                </a:solidFill>
              </a:rPr>
              <a:t>x</a:t>
            </a:r>
            <a:r>
              <a:rPr lang="en-CA" dirty="0">
                <a:solidFill>
                  <a:schemeClr val="accent6">
                    <a:lumMod val="75000"/>
                  </a:schemeClr>
                </a:solidFill>
              </a:rPr>
              <a:t>	     x      </a:t>
            </a:r>
            <a:r>
              <a:rPr lang="en-CA" dirty="0" err="1">
                <a:solidFill>
                  <a:schemeClr val="accent6">
                    <a:lumMod val="75000"/>
                  </a:schemeClr>
                </a:solidFill>
              </a:rPr>
              <a:t>x</a:t>
            </a:r>
            <a:endParaRPr lang="en-CA" dirty="0">
              <a:solidFill>
                <a:schemeClr val="accent6">
                  <a:lumMod val="75000"/>
                </a:schemeClr>
              </a:solidFill>
            </a:endParaRPr>
          </a:p>
        </p:txBody>
      </p:sp>
      <p:sp>
        <p:nvSpPr>
          <p:cNvPr id="33" name="TextBox 32"/>
          <p:cNvSpPr txBox="1"/>
          <p:nvPr/>
        </p:nvSpPr>
        <p:spPr>
          <a:xfrm>
            <a:off x="7231300" y="4406809"/>
            <a:ext cx="502509" cy="646331"/>
          </a:xfrm>
          <a:prstGeom prst="rect">
            <a:avLst/>
          </a:prstGeom>
          <a:noFill/>
        </p:spPr>
        <p:txBody>
          <a:bodyPr wrap="square" rtlCol="0">
            <a:spAutoFit/>
          </a:bodyPr>
          <a:lstStyle/>
          <a:p>
            <a:r>
              <a:rPr lang="en-CA" dirty="0">
                <a:solidFill>
                  <a:schemeClr val="accent6">
                    <a:lumMod val="75000"/>
                  </a:schemeClr>
                </a:solidFill>
              </a:rPr>
              <a:t>x     </a:t>
            </a:r>
            <a:r>
              <a:rPr lang="en-CA" dirty="0" err="1">
                <a:solidFill>
                  <a:schemeClr val="accent6">
                    <a:lumMod val="75000"/>
                  </a:schemeClr>
                </a:solidFill>
              </a:rPr>
              <a:t>x</a:t>
            </a:r>
            <a:r>
              <a:rPr lang="en-CA" dirty="0">
                <a:solidFill>
                  <a:schemeClr val="accent6">
                    <a:lumMod val="75000"/>
                  </a:schemeClr>
                </a:solidFill>
              </a:rPr>
              <a:t>  </a:t>
            </a:r>
            <a:r>
              <a:rPr lang="en-CA" dirty="0" err="1">
                <a:solidFill>
                  <a:schemeClr val="accent6">
                    <a:lumMod val="75000"/>
                  </a:schemeClr>
                </a:solidFill>
              </a:rPr>
              <a:t>x</a:t>
            </a:r>
            <a:endParaRPr lang="en-CA" dirty="0">
              <a:solidFill>
                <a:schemeClr val="accent6">
                  <a:lumMod val="75000"/>
                </a:schemeClr>
              </a:solidFill>
            </a:endParaRPr>
          </a:p>
        </p:txBody>
      </p:sp>
      <p:sp>
        <p:nvSpPr>
          <p:cNvPr id="34" name="Rectangle 33"/>
          <p:cNvSpPr/>
          <p:nvPr/>
        </p:nvSpPr>
        <p:spPr>
          <a:xfrm>
            <a:off x="5312109" y="4598016"/>
            <a:ext cx="853119" cy="369332"/>
          </a:xfrm>
          <a:prstGeom prst="rect">
            <a:avLst/>
          </a:prstGeom>
        </p:spPr>
        <p:txBody>
          <a:bodyPr wrap="none">
            <a:spAutoFit/>
          </a:bodyPr>
          <a:lstStyle/>
          <a:p>
            <a:r>
              <a:rPr lang="en-CA" dirty="0">
                <a:solidFill>
                  <a:schemeClr val="accent1">
                    <a:lumMod val="75000"/>
                  </a:schemeClr>
                </a:solidFill>
              </a:rPr>
              <a:t>x     </a:t>
            </a:r>
            <a:r>
              <a:rPr lang="en-CA" dirty="0" err="1">
                <a:solidFill>
                  <a:schemeClr val="accent1">
                    <a:lumMod val="75000"/>
                  </a:schemeClr>
                </a:solidFill>
              </a:rPr>
              <a:t>x</a:t>
            </a:r>
            <a:r>
              <a:rPr lang="en-CA" dirty="0">
                <a:solidFill>
                  <a:schemeClr val="accent1">
                    <a:lumMod val="75000"/>
                  </a:schemeClr>
                </a:solidFill>
              </a:rPr>
              <a:t>  </a:t>
            </a:r>
            <a:r>
              <a:rPr lang="en-CA" dirty="0" err="1">
                <a:solidFill>
                  <a:schemeClr val="accent1">
                    <a:lumMod val="75000"/>
                  </a:schemeClr>
                </a:solidFill>
              </a:rPr>
              <a:t>x</a:t>
            </a:r>
            <a:endParaRPr lang="en-CA" dirty="0">
              <a:solidFill>
                <a:schemeClr val="accent1">
                  <a:lumMod val="75000"/>
                </a:schemeClr>
              </a:solidFill>
            </a:endParaRPr>
          </a:p>
        </p:txBody>
      </p:sp>
      <p:sp>
        <p:nvSpPr>
          <p:cNvPr id="35" name="Rectangle 34"/>
          <p:cNvSpPr/>
          <p:nvPr/>
        </p:nvSpPr>
        <p:spPr>
          <a:xfrm>
            <a:off x="3913756" y="4384749"/>
            <a:ext cx="853119" cy="369332"/>
          </a:xfrm>
          <a:prstGeom prst="rect">
            <a:avLst/>
          </a:prstGeom>
        </p:spPr>
        <p:txBody>
          <a:bodyPr wrap="none">
            <a:spAutoFit/>
          </a:bodyPr>
          <a:lstStyle/>
          <a:p>
            <a:r>
              <a:rPr lang="en-CA" dirty="0">
                <a:solidFill>
                  <a:srgbClr val="FF0000"/>
                </a:solidFill>
              </a:rPr>
              <a:t>x     </a:t>
            </a:r>
            <a:r>
              <a:rPr lang="en-CA" dirty="0" err="1">
                <a:solidFill>
                  <a:srgbClr val="FF0000"/>
                </a:solidFill>
              </a:rPr>
              <a:t>x</a:t>
            </a:r>
            <a:r>
              <a:rPr lang="en-CA" dirty="0">
                <a:solidFill>
                  <a:srgbClr val="FF0000"/>
                </a:solidFill>
              </a:rPr>
              <a:t>  </a:t>
            </a:r>
            <a:r>
              <a:rPr lang="en-CA" dirty="0" err="1">
                <a:solidFill>
                  <a:srgbClr val="FF0000"/>
                </a:solidFill>
              </a:rPr>
              <a:t>x</a:t>
            </a:r>
            <a:endParaRPr lang="en-CA" dirty="0">
              <a:solidFill>
                <a:srgbClr val="FF0000"/>
              </a:solidFill>
            </a:endParaRPr>
          </a:p>
        </p:txBody>
      </p:sp>
      <p:sp>
        <p:nvSpPr>
          <p:cNvPr id="36" name="TextBox 35"/>
          <p:cNvSpPr txBox="1"/>
          <p:nvPr/>
        </p:nvSpPr>
        <p:spPr>
          <a:xfrm>
            <a:off x="2283181" y="4884477"/>
            <a:ext cx="403654" cy="369332"/>
          </a:xfrm>
          <a:prstGeom prst="rect">
            <a:avLst/>
          </a:prstGeom>
          <a:noFill/>
        </p:spPr>
        <p:txBody>
          <a:bodyPr wrap="square" rtlCol="0">
            <a:spAutoFit/>
          </a:bodyPr>
          <a:lstStyle/>
          <a:p>
            <a:r>
              <a:rPr lang="en-CA" dirty="0">
                <a:solidFill>
                  <a:srgbClr val="FF0000"/>
                </a:solidFill>
              </a:rPr>
              <a:t>xx</a:t>
            </a:r>
          </a:p>
        </p:txBody>
      </p:sp>
      <p:sp>
        <p:nvSpPr>
          <p:cNvPr id="37" name="Rectangle 36"/>
          <p:cNvSpPr/>
          <p:nvPr/>
        </p:nvSpPr>
        <p:spPr>
          <a:xfrm>
            <a:off x="3388026" y="4754081"/>
            <a:ext cx="383438" cy="369332"/>
          </a:xfrm>
          <a:prstGeom prst="rect">
            <a:avLst/>
          </a:prstGeom>
        </p:spPr>
        <p:txBody>
          <a:bodyPr wrap="none">
            <a:spAutoFit/>
          </a:bodyPr>
          <a:lstStyle/>
          <a:p>
            <a:r>
              <a:rPr lang="en-CA" dirty="0">
                <a:solidFill>
                  <a:schemeClr val="accent1">
                    <a:lumMod val="75000"/>
                  </a:schemeClr>
                </a:solidFill>
              </a:rPr>
              <a:t>xx</a:t>
            </a:r>
          </a:p>
        </p:txBody>
      </p:sp>
      <p:sp>
        <p:nvSpPr>
          <p:cNvPr id="38" name="Rectangle 37"/>
          <p:cNvSpPr/>
          <p:nvPr/>
        </p:nvSpPr>
        <p:spPr>
          <a:xfrm>
            <a:off x="4688678" y="4817813"/>
            <a:ext cx="383438" cy="369332"/>
          </a:xfrm>
          <a:prstGeom prst="rect">
            <a:avLst/>
          </a:prstGeom>
        </p:spPr>
        <p:txBody>
          <a:bodyPr wrap="none">
            <a:spAutoFit/>
          </a:bodyPr>
          <a:lstStyle/>
          <a:p>
            <a:r>
              <a:rPr lang="en-CA" dirty="0">
                <a:solidFill>
                  <a:schemeClr val="accent6">
                    <a:lumMod val="75000"/>
                  </a:schemeClr>
                </a:solidFill>
              </a:rPr>
              <a:t>xx</a:t>
            </a:r>
          </a:p>
        </p:txBody>
      </p:sp>
      <p:sp>
        <p:nvSpPr>
          <p:cNvPr id="39" name="TextBox 38"/>
          <p:cNvSpPr txBox="1"/>
          <p:nvPr/>
        </p:nvSpPr>
        <p:spPr>
          <a:xfrm>
            <a:off x="2553730" y="6030097"/>
            <a:ext cx="8806248" cy="646331"/>
          </a:xfrm>
          <a:prstGeom prst="rect">
            <a:avLst/>
          </a:prstGeom>
          <a:noFill/>
        </p:spPr>
        <p:txBody>
          <a:bodyPr wrap="square" rtlCol="0">
            <a:spAutoFit/>
          </a:bodyPr>
          <a:lstStyle/>
          <a:p>
            <a:r>
              <a:rPr lang="en-CA" dirty="0"/>
              <a:t>As you can see, on the basis of this particular act, it is simply not possible to determine the antecedent (the hypothesis) with certainty. It is suggestive of a number of possibilities</a:t>
            </a:r>
          </a:p>
        </p:txBody>
      </p:sp>
      <p:cxnSp>
        <p:nvCxnSpPr>
          <p:cNvPr id="41" name="Straight Arrow Connector 40"/>
          <p:cNvCxnSpPr/>
          <p:nvPr/>
        </p:nvCxnSpPr>
        <p:spPr>
          <a:xfrm flipV="1">
            <a:off x="2883243" y="5053140"/>
            <a:ext cx="1120346" cy="9769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2" name="TextBox 41"/>
          <p:cNvSpPr txBox="1"/>
          <p:nvPr/>
        </p:nvSpPr>
        <p:spPr>
          <a:xfrm>
            <a:off x="6605136" y="1112108"/>
            <a:ext cx="4029913" cy="369332"/>
          </a:xfrm>
          <a:prstGeom prst="rect">
            <a:avLst/>
          </a:prstGeom>
          <a:noFill/>
        </p:spPr>
        <p:txBody>
          <a:bodyPr wrap="square" rtlCol="0">
            <a:spAutoFit/>
          </a:bodyPr>
          <a:lstStyle/>
          <a:p>
            <a:r>
              <a:rPr lang="en-CA" dirty="0"/>
              <a:t>Colored x’s represent “what is not seen”</a:t>
            </a:r>
          </a:p>
        </p:txBody>
      </p:sp>
      <p:cxnSp>
        <p:nvCxnSpPr>
          <p:cNvPr id="44" name="Straight Arrow Connector 43"/>
          <p:cNvCxnSpPr/>
          <p:nvPr/>
        </p:nvCxnSpPr>
        <p:spPr>
          <a:xfrm flipH="1">
            <a:off x="7529384" y="1481440"/>
            <a:ext cx="477794" cy="29033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p:cNvCxnSpPr/>
          <p:nvPr/>
        </p:nvCxnSpPr>
        <p:spPr>
          <a:xfrm flipH="1">
            <a:off x="5033895" y="1481440"/>
            <a:ext cx="2989194" cy="211762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p:cNvCxnSpPr/>
          <p:nvPr/>
        </p:nvCxnSpPr>
        <p:spPr>
          <a:xfrm flipH="1">
            <a:off x="3512460" y="1481440"/>
            <a:ext cx="4510629" cy="226677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36292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38882" y="3577456"/>
            <a:ext cx="10909640" cy="1687814"/>
          </a:xfrm>
        </p:spPr>
        <p:txBody>
          <a:bodyPr anchor="b">
            <a:normAutofit/>
          </a:bodyPr>
          <a:lstStyle/>
          <a:p>
            <a:r>
              <a:rPr lang="en-CA" sz="3600"/>
              <a:t>Moral Normativity</a:t>
            </a:r>
            <a:br>
              <a:rPr lang="en-CA" sz="3600"/>
            </a:br>
            <a:br>
              <a:rPr lang="en-CA" sz="3600"/>
            </a:br>
            <a:endParaRPr lang="en-CA" sz="3600"/>
          </a:p>
        </p:txBody>
      </p:sp>
      <p:sp>
        <p:nvSpPr>
          <p:cNvPr id="3" name="Subtitle 2"/>
          <p:cNvSpPr>
            <a:spLocks noGrp="1"/>
          </p:cNvSpPr>
          <p:nvPr>
            <p:ph type="subTitle" idx="1"/>
          </p:nvPr>
        </p:nvSpPr>
        <p:spPr>
          <a:xfrm>
            <a:off x="638881" y="5660607"/>
            <a:ext cx="10909643" cy="552659"/>
          </a:xfrm>
        </p:spPr>
        <p:txBody>
          <a:bodyPr anchor="t">
            <a:normAutofit/>
          </a:bodyPr>
          <a:lstStyle/>
          <a:p>
            <a:r>
              <a:rPr lang="en-CA" sz="1500"/>
              <a:t>From the Latin </a:t>
            </a:r>
            <a:r>
              <a:rPr lang="en-CA" sz="1500" i="1" err="1"/>
              <a:t>normalis</a:t>
            </a:r>
            <a:r>
              <a:rPr lang="en-CA" sz="1500"/>
              <a:t>, which means "in conformity with rule, normal." Historically, this referred to the carpenter's square. </a:t>
            </a:r>
            <a:r>
              <a:rPr lang="en-CA" sz="1500" i="1"/>
              <a:t>Norma</a:t>
            </a:r>
            <a:r>
              <a:rPr lang="en-CA" sz="1500"/>
              <a:t> means ‘rule or pattern’.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7254" y="591670"/>
            <a:ext cx="5132896" cy="2742004"/>
          </a:xfrm>
          <a:prstGeom prst="rect">
            <a:avLst/>
          </a:prstGeom>
        </p:spPr>
      </p:pic>
      <p:sp>
        <p:nvSpPr>
          <p:cNvPr id="13"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9101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3"/>
          <p:cNvSpPr/>
          <p:nvPr/>
        </p:nvSpPr>
        <p:spPr>
          <a:xfrm>
            <a:off x="669446" y="3439985"/>
            <a:ext cx="6431569" cy="2716087"/>
          </a:xfrm>
          <a:custGeom>
            <a:avLst/>
            <a:gdLst>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 name="connsiteX0" fmla="*/ 60864 w 5706983"/>
              <a:gd name="connsiteY0" fmla="*/ 1812323 h 1812323"/>
              <a:gd name="connsiteX1" fmla="*/ 2853492 w 5706983"/>
              <a:gd name="connsiteY1" fmla="*/ 0 h 1812323"/>
              <a:gd name="connsiteX2" fmla="*/ 5646119 w 5706983"/>
              <a:gd name="connsiteY2" fmla="*/ 1812323 h 1812323"/>
              <a:gd name="connsiteX3" fmla="*/ 60864 w 5706983"/>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646119"/>
              <a:gd name="connsiteY0" fmla="*/ 1812323 h 1812323"/>
              <a:gd name="connsiteX1" fmla="*/ 2792628 w 5646119"/>
              <a:gd name="connsiteY1" fmla="*/ 0 h 1812323"/>
              <a:gd name="connsiteX2" fmla="*/ 5585255 w 5646119"/>
              <a:gd name="connsiteY2" fmla="*/ 1812323 h 1812323"/>
              <a:gd name="connsiteX3" fmla="*/ 0 w 5646119"/>
              <a:gd name="connsiteY3" fmla="*/ 1812323 h 1812323"/>
              <a:gd name="connsiteX0" fmla="*/ 0 w 5585255"/>
              <a:gd name="connsiteY0" fmla="*/ 1812323 h 1812323"/>
              <a:gd name="connsiteX1" fmla="*/ 2792628 w 5585255"/>
              <a:gd name="connsiteY1" fmla="*/ 0 h 1812323"/>
              <a:gd name="connsiteX2" fmla="*/ 5585255 w 5585255"/>
              <a:gd name="connsiteY2" fmla="*/ 1812323 h 1812323"/>
              <a:gd name="connsiteX3" fmla="*/ 0 w 5585255"/>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585255" h="1812323">
                <a:moveTo>
                  <a:pt x="0" y="1812323"/>
                </a:moveTo>
                <a:cubicBezTo>
                  <a:pt x="1882346" y="1164280"/>
                  <a:pt x="1861752" y="0"/>
                  <a:pt x="2792628" y="0"/>
                </a:cubicBezTo>
                <a:cubicBezTo>
                  <a:pt x="3723504" y="0"/>
                  <a:pt x="3702909" y="1221945"/>
                  <a:pt x="5585255" y="1812323"/>
                </a:cubicBezTo>
                <a:lnTo>
                  <a:pt x="0" y="1812323"/>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 name="Straight Connector 2"/>
          <p:cNvCxnSpPr/>
          <p:nvPr/>
        </p:nvCxnSpPr>
        <p:spPr>
          <a:xfrm>
            <a:off x="5156886" y="4950941"/>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Isosceles Triangle 15"/>
          <p:cNvSpPr/>
          <p:nvPr/>
        </p:nvSpPr>
        <p:spPr>
          <a:xfrm>
            <a:off x="3385752" y="3426941"/>
            <a:ext cx="6417276" cy="2729131"/>
          </a:xfrm>
          <a:custGeom>
            <a:avLst/>
            <a:gdLst>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 name="connsiteX0" fmla="*/ 62031 w 5816408"/>
              <a:gd name="connsiteY0" fmla="*/ 1812323 h 1812323"/>
              <a:gd name="connsiteX1" fmla="*/ 2908204 w 5816408"/>
              <a:gd name="connsiteY1" fmla="*/ 0 h 1812323"/>
              <a:gd name="connsiteX2" fmla="*/ 5754377 w 5816408"/>
              <a:gd name="connsiteY2" fmla="*/ 1812323 h 1812323"/>
              <a:gd name="connsiteX3" fmla="*/ 62031 w 5816408"/>
              <a:gd name="connsiteY3" fmla="*/ 1812323 h 1812323"/>
              <a:gd name="connsiteX0" fmla="*/ 62031 w 5754377"/>
              <a:gd name="connsiteY0" fmla="*/ 1812323 h 1812323"/>
              <a:gd name="connsiteX1" fmla="*/ 2908204 w 5754377"/>
              <a:gd name="connsiteY1" fmla="*/ 0 h 1812323"/>
              <a:gd name="connsiteX2" fmla="*/ 5754377 w 5754377"/>
              <a:gd name="connsiteY2" fmla="*/ 1812323 h 1812323"/>
              <a:gd name="connsiteX3" fmla="*/ 62031 w 5754377"/>
              <a:gd name="connsiteY3" fmla="*/ 1812323 h 1812323"/>
              <a:gd name="connsiteX0" fmla="*/ 0 w 5692346"/>
              <a:gd name="connsiteY0" fmla="*/ 1812323 h 1812323"/>
              <a:gd name="connsiteX1" fmla="*/ 2846173 w 5692346"/>
              <a:gd name="connsiteY1" fmla="*/ 0 h 1812323"/>
              <a:gd name="connsiteX2" fmla="*/ 5692346 w 5692346"/>
              <a:gd name="connsiteY2" fmla="*/ 1812323 h 1812323"/>
              <a:gd name="connsiteX3" fmla="*/ 0 w 5692346"/>
              <a:gd name="connsiteY3" fmla="*/ 1812323 h 1812323"/>
            </a:gdLst>
            <a:ahLst/>
            <a:cxnLst>
              <a:cxn ang="0">
                <a:pos x="connsiteX0" y="connsiteY0"/>
              </a:cxn>
              <a:cxn ang="0">
                <a:pos x="connsiteX1" y="connsiteY1"/>
              </a:cxn>
              <a:cxn ang="0">
                <a:pos x="connsiteX2" y="connsiteY2"/>
              </a:cxn>
              <a:cxn ang="0">
                <a:pos x="connsiteX3" y="connsiteY3"/>
              </a:cxn>
            </a:cxnLst>
            <a:rect l="l" t="t" r="r" b="b"/>
            <a:pathLst>
              <a:path w="5692346" h="1812323">
                <a:moveTo>
                  <a:pt x="0" y="1812323"/>
                </a:moveTo>
                <a:cubicBezTo>
                  <a:pt x="2005227" y="1221944"/>
                  <a:pt x="1897449" y="0"/>
                  <a:pt x="2846173" y="0"/>
                </a:cubicBezTo>
                <a:cubicBezTo>
                  <a:pt x="3794897" y="0"/>
                  <a:pt x="3777735" y="1246658"/>
                  <a:pt x="5692346" y="1812323"/>
                </a:cubicBezTo>
                <a:lnTo>
                  <a:pt x="0" y="1812323"/>
                </a:lnTo>
                <a:close/>
              </a:path>
            </a:pathLst>
          </a:cu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p:cNvCxnSpPr/>
          <p:nvPr/>
        </p:nvCxnSpPr>
        <p:spPr>
          <a:xfrm>
            <a:off x="3186099" y="3764692"/>
            <a:ext cx="2" cy="2391380"/>
          </a:xfrm>
          <a:prstGeom prst="line">
            <a:avLst/>
          </a:prstGeom>
        </p:spPr>
        <p:style>
          <a:lnRef idx="1">
            <a:schemeClr val="dk1"/>
          </a:lnRef>
          <a:fillRef idx="0">
            <a:schemeClr val="dk1"/>
          </a:fillRef>
          <a:effectRef idx="0">
            <a:schemeClr val="dk1"/>
          </a:effectRef>
          <a:fontRef idx="minor">
            <a:schemeClr val="tx1"/>
          </a:fontRef>
        </p:style>
      </p:cxnSp>
      <p:sp>
        <p:nvSpPr>
          <p:cNvPr id="12" name="Rectangle 11"/>
          <p:cNvSpPr/>
          <p:nvPr/>
        </p:nvSpPr>
        <p:spPr>
          <a:xfrm>
            <a:off x="4161087" y="4396944"/>
            <a:ext cx="341760"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 </a:t>
            </a:r>
          </a:p>
        </p:txBody>
      </p:sp>
      <p:sp>
        <p:nvSpPr>
          <p:cNvPr id="17" name="TextBox 16"/>
          <p:cNvSpPr txBox="1"/>
          <p:nvPr/>
        </p:nvSpPr>
        <p:spPr>
          <a:xfrm>
            <a:off x="551935" y="855364"/>
            <a:ext cx="5382116" cy="369332"/>
          </a:xfrm>
          <a:prstGeom prst="rect">
            <a:avLst/>
          </a:prstGeom>
          <a:noFill/>
        </p:spPr>
        <p:txBody>
          <a:bodyPr wrap="square" rtlCol="0">
            <a:spAutoFit/>
          </a:bodyPr>
          <a:lstStyle/>
          <a:p>
            <a:r>
              <a:rPr lang="en-CA" dirty="0">
                <a:solidFill>
                  <a:srgbClr val="C00000"/>
                </a:solidFill>
              </a:rPr>
              <a:t>A = Societal Norm (not necessarily morally normal)</a:t>
            </a:r>
          </a:p>
        </p:txBody>
      </p:sp>
      <p:sp>
        <p:nvSpPr>
          <p:cNvPr id="18" name="TextBox 17"/>
          <p:cNvSpPr txBox="1"/>
          <p:nvPr/>
        </p:nvSpPr>
        <p:spPr>
          <a:xfrm>
            <a:off x="551935" y="1224696"/>
            <a:ext cx="3665838" cy="369332"/>
          </a:xfrm>
          <a:prstGeom prst="rect">
            <a:avLst/>
          </a:prstGeom>
          <a:noFill/>
        </p:spPr>
        <p:txBody>
          <a:bodyPr wrap="square" rtlCol="0">
            <a:spAutoFit/>
          </a:bodyPr>
          <a:lstStyle/>
          <a:p>
            <a:r>
              <a:rPr lang="en-CA" dirty="0">
                <a:solidFill>
                  <a:schemeClr val="accent5">
                    <a:lumMod val="75000"/>
                  </a:schemeClr>
                </a:solidFill>
              </a:rPr>
              <a:t>B = The moral ideal (morally normal)</a:t>
            </a:r>
          </a:p>
        </p:txBody>
      </p:sp>
      <p:sp>
        <p:nvSpPr>
          <p:cNvPr id="20" name="Rectangle 19"/>
          <p:cNvSpPr/>
          <p:nvPr/>
        </p:nvSpPr>
        <p:spPr>
          <a:xfrm>
            <a:off x="3592521" y="2298354"/>
            <a:ext cx="585417" cy="923330"/>
          </a:xfrm>
          <a:prstGeom prst="rect">
            <a:avLst/>
          </a:prstGeom>
          <a:noFill/>
        </p:spPr>
        <p:txBody>
          <a:bodyPr wrap="none" lIns="91440" tIns="45720" rIns="91440" bIns="45720">
            <a:spAutoFit/>
          </a:bodyPr>
          <a:lstStyle/>
          <a:p>
            <a:pPr algn="ctr"/>
            <a:r>
              <a:rPr lang="en-US" sz="5400" b="0" cap="none" spc="0" dirty="0">
                <a:ln w="0"/>
                <a:solidFill>
                  <a:srgbClr val="C00000"/>
                </a:solidFill>
                <a:effectLst>
                  <a:outerShdw blurRad="38100" dist="25400" dir="5400000" algn="ctr" rotWithShape="0">
                    <a:srgbClr val="6E747A">
                      <a:alpha val="43000"/>
                    </a:srgbClr>
                  </a:outerShdw>
                </a:effectLst>
              </a:rPr>
              <a:t>A</a:t>
            </a:r>
          </a:p>
        </p:txBody>
      </p:sp>
      <p:sp>
        <p:nvSpPr>
          <p:cNvPr id="21" name="Rectangle 20"/>
          <p:cNvSpPr/>
          <p:nvPr/>
        </p:nvSpPr>
        <p:spPr>
          <a:xfrm>
            <a:off x="6313704" y="2323065"/>
            <a:ext cx="561372" cy="923330"/>
          </a:xfrm>
          <a:prstGeom prst="rect">
            <a:avLst/>
          </a:prstGeom>
          <a:noFill/>
        </p:spPr>
        <p:txBody>
          <a:bodyPr wrap="none" lIns="91440" tIns="45720" rIns="91440" bIns="45720">
            <a:spAutoFit/>
          </a:bodyPr>
          <a:lstStyle/>
          <a:p>
            <a:pPr algn="ctr"/>
            <a:r>
              <a:rPr lang="en-US" sz="5400" b="0" cap="none" spc="0" dirty="0">
                <a:ln w="0"/>
                <a:solidFill>
                  <a:schemeClr val="accent5">
                    <a:lumMod val="75000"/>
                  </a:schemeClr>
                </a:solidFill>
                <a:effectLst>
                  <a:reflection blurRad="6350" stA="53000" endA="300" endPos="35500" dir="5400000" sy="-90000" algn="bl" rotWithShape="0"/>
                </a:effectLst>
              </a:rPr>
              <a:t>B</a:t>
            </a:r>
          </a:p>
        </p:txBody>
      </p:sp>
      <p:sp>
        <p:nvSpPr>
          <p:cNvPr id="23" name="TextBox 22"/>
          <p:cNvSpPr txBox="1"/>
          <p:nvPr/>
        </p:nvSpPr>
        <p:spPr>
          <a:xfrm>
            <a:off x="587069" y="1627663"/>
            <a:ext cx="2279699" cy="369332"/>
          </a:xfrm>
          <a:prstGeom prst="rect">
            <a:avLst/>
          </a:prstGeom>
          <a:noFill/>
        </p:spPr>
        <p:txBody>
          <a:bodyPr wrap="square" rtlCol="0">
            <a:spAutoFit/>
          </a:bodyPr>
          <a:lstStyle/>
          <a:p>
            <a:r>
              <a:rPr lang="en-CA" dirty="0"/>
              <a:t>X = a particular act.</a:t>
            </a:r>
          </a:p>
        </p:txBody>
      </p:sp>
      <p:cxnSp>
        <p:nvCxnSpPr>
          <p:cNvPr id="28" name="Straight Connector 27"/>
          <p:cNvCxnSpPr/>
          <p:nvPr/>
        </p:nvCxnSpPr>
        <p:spPr>
          <a:xfrm>
            <a:off x="4537106" y="3764692"/>
            <a:ext cx="2" cy="2391380"/>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p:cNvCxnSpPr/>
          <p:nvPr/>
        </p:nvCxnSpPr>
        <p:spPr>
          <a:xfrm>
            <a:off x="5934051" y="3764692"/>
            <a:ext cx="2" cy="2391380"/>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p:cNvCxnSpPr/>
          <p:nvPr/>
        </p:nvCxnSpPr>
        <p:spPr>
          <a:xfrm>
            <a:off x="7254991" y="3764692"/>
            <a:ext cx="2" cy="2391380"/>
          </a:xfrm>
          <a:prstGeom prst="line">
            <a:avLst/>
          </a:prstGeom>
        </p:spPr>
        <p:style>
          <a:lnRef idx="1">
            <a:schemeClr val="dk1"/>
          </a:lnRef>
          <a:fillRef idx="0">
            <a:schemeClr val="dk1"/>
          </a:fillRef>
          <a:effectRef idx="0">
            <a:schemeClr val="dk1"/>
          </a:effectRef>
          <a:fontRef idx="minor">
            <a:schemeClr val="tx1"/>
          </a:fontRef>
        </p:style>
      </p:cxnSp>
      <p:sp>
        <p:nvSpPr>
          <p:cNvPr id="31" name="Rectangle 30"/>
          <p:cNvSpPr/>
          <p:nvPr/>
        </p:nvSpPr>
        <p:spPr>
          <a:xfrm>
            <a:off x="5979355" y="5729075"/>
            <a:ext cx="304892" cy="369332"/>
          </a:xfrm>
          <a:prstGeom prst="rect">
            <a:avLst/>
          </a:prstGeom>
        </p:spPr>
        <p:txBody>
          <a:bodyPr wrap="none">
            <a:spAutoFit/>
          </a:bodyPr>
          <a:lstStyle/>
          <a:p>
            <a:r>
              <a:rPr lang="en-CA"/>
              <a:t>X</a:t>
            </a:r>
            <a:endParaRPr lang="en-CA" dirty="0"/>
          </a:p>
        </p:txBody>
      </p:sp>
      <p:sp>
        <p:nvSpPr>
          <p:cNvPr id="32" name="Rectangle 31"/>
          <p:cNvSpPr/>
          <p:nvPr/>
        </p:nvSpPr>
        <p:spPr>
          <a:xfrm>
            <a:off x="4289881" y="5644981"/>
            <a:ext cx="304892" cy="369332"/>
          </a:xfrm>
          <a:prstGeom prst="rect">
            <a:avLst/>
          </a:prstGeom>
        </p:spPr>
        <p:txBody>
          <a:bodyPr wrap="none">
            <a:spAutoFit/>
          </a:bodyPr>
          <a:lstStyle/>
          <a:p>
            <a:r>
              <a:rPr lang="en-CA" dirty="0"/>
              <a:t>X</a:t>
            </a:r>
          </a:p>
        </p:txBody>
      </p:sp>
      <p:sp>
        <p:nvSpPr>
          <p:cNvPr id="33" name="TextBox 32"/>
          <p:cNvSpPr txBox="1"/>
          <p:nvPr/>
        </p:nvSpPr>
        <p:spPr>
          <a:xfrm>
            <a:off x="6131801" y="1224696"/>
            <a:ext cx="5615356" cy="646331"/>
          </a:xfrm>
          <a:prstGeom prst="rect">
            <a:avLst/>
          </a:prstGeom>
          <a:noFill/>
        </p:spPr>
        <p:txBody>
          <a:bodyPr wrap="square" rtlCol="0">
            <a:spAutoFit/>
          </a:bodyPr>
          <a:lstStyle/>
          <a:p>
            <a:r>
              <a:rPr lang="en-CA" dirty="0">
                <a:solidFill>
                  <a:schemeClr val="accent6">
                    <a:lumMod val="50000"/>
                  </a:schemeClr>
                </a:solidFill>
              </a:rPr>
              <a:t>Certain acts that are immoral can be culturally normal, and culturally extraordinary acts can be morally normal.</a:t>
            </a:r>
          </a:p>
        </p:txBody>
      </p:sp>
      <p:cxnSp>
        <p:nvCxnSpPr>
          <p:cNvPr id="35" name="Straight Arrow Connector 34"/>
          <p:cNvCxnSpPr>
            <a:endCxn id="31" idx="0"/>
          </p:cNvCxnSpPr>
          <p:nvPr/>
        </p:nvCxnSpPr>
        <p:spPr>
          <a:xfrm flipH="1">
            <a:off x="6131801" y="1871027"/>
            <a:ext cx="3977908" cy="38580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p:cNvCxnSpPr/>
          <p:nvPr/>
        </p:nvCxnSpPr>
        <p:spPr>
          <a:xfrm flipH="1">
            <a:off x="4626438" y="1562447"/>
            <a:ext cx="3569243" cy="41539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985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03639" y="548640"/>
            <a:ext cx="4351062" cy="543153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kern="1200" dirty="0">
                <a:solidFill>
                  <a:schemeClr val="tx1"/>
                </a:solidFill>
                <a:latin typeface="+mj-lt"/>
                <a:ea typeface="+mj-ea"/>
                <a:cs typeface="+mj-cs"/>
              </a:rPr>
              <a:t>Epistemological Implications </a:t>
            </a:r>
          </a:p>
          <a:p>
            <a:pPr>
              <a:lnSpc>
                <a:spcPct val="90000"/>
              </a:lnSpc>
              <a:spcBef>
                <a:spcPct val="0"/>
              </a:spcBef>
              <a:spcAft>
                <a:spcPts val="600"/>
              </a:spcAft>
            </a:pPr>
            <a:endParaRPr lang="en-US" sz="5400" kern="1200" dirty="0">
              <a:solidFill>
                <a:schemeClr val="tx1"/>
              </a:solidFill>
              <a:latin typeface="+mj-lt"/>
              <a:ea typeface="+mj-ea"/>
              <a:cs typeface="+mj-cs"/>
            </a:endParaRPr>
          </a:p>
          <a:p>
            <a:pPr>
              <a:lnSpc>
                <a:spcPct val="90000"/>
              </a:lnSpc>
              <a:spcBef>
                <a:spcPct val="0"/>
              </a:spcBef>
              <a:spcAft>
                <a:spcPts val="600"/>
              </a:spcAft>
            </a:pPr>
            <a:endParaRPr lang="en-US" sz="5400" kern="1200" dirty="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126418" y="552091"/>
            <a:ext cx="6224335" cy="5431536"/>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500"/>
              <a:t>Some of us who have lived long enough to witness significant cultural changes are often astounded to recall the practices that were at one time culturally normal. I recall the day the school principal stood at the doorway of our grade 3 classroom and called forth a buddy of mine. He walked to the front of the class, the principal took his hand, took out a thick black leather strap, and began strapping my friend’s hand with tremendous force. He strapped him until he began to cry; he then returned to his desk, still crying. This, of course, was a very uncomfortable experience. Such a principal would, by today’s standards, be immediately fired and the school board sued. What did a grade 3 student do that merited such public humiliation and abuse? What could he do to merit such punishment?</a:t>
            </a:r>
          </a:p>
          <a:p>
            <a:pPr indent="-228600">
              <a:lnSpc>
                <a:spcPct val="90000"/>
              </a:lnSpc>
              <a:spcAft>
                <a:spcPts val="600"/>
              </a:spcAft>
              <a:buFont typeface="Arial" panose="020B0604020202020204" pitchFamily="34" charset="0"/>
              <a:buChar char="•"/>
            </a:pPr>
            <a:endParaRPr lang="en-US" sz="1500"/>
          </a:p>
          <a:p>
            <a:pPr indent="-228600">
              <a:lnSpc>
                <a:spcPct val="90000"/>
              </a:lnSpc>
              <a:spcAft>
                <a:spcPts val="600"/>
              </a:spcAft>
              <a:buFont typeface="Arial" panose="020B0604020202020204" pitchFamily="34" charset="0"/>
              <a:buChar char="•"/>
            </a:pPr>
            <a:r>
              <a:rPr lang="en-US" sz="1500"/>
              <a:t>In the 19</a:t>
            </a:r>
            <a:r>
              <a:rPr lang="en-US" sz="1500" baseline="30000"/>
              <a:t>th</a:t>
            </a:r>
            <a:r>
              <a:rPr lang="en-US" sz="1500"/>
              <a:t> century, the U.S Supreme Court ruled, in a 7-2 decision, that black people are not legal persons according to the U.S Constitution. It took years to change that judgment. Black people, however, still had to live with segregation.</a:t>
            </a:r>
          </a:p>
          <a:p>
            <a:pPr indent="-228600">
              <a:lnSpc>
                <a:spcPct val="90000"/>
              </a:lnSpc>
              <a:spcAft>
                <a:spcPts val="600"/>
              </a:spcAft>
              <a:buFont typeface="Arial" panose="020B0604020202020204" pitchFamily="34" charset="0"/>
              <a:buChar char="•"/>
            </a:pPr>
            <a:endParaRPr lang="en-US" sz="1500"/>
          </a:p>
          <a:p>
            <a:pPr indent="-228600">
              <a:lnSpc>
                <a:spcPct val="90000"/>
              </a:lnSpc>
              <a:spcAft>
                <a:spcPts val="600"/>
              </a:spcAft>
              <a:buFont typeface="Arial" panose="020B0604020202020204" pitchFamily="34" charset="0"/>
              <a:buChar char="•"/>
            </a:pPr>
            <a:r>
              <a:rPr lang="en-US" sz="1500"/>
              <a:t>Changing such cultural norms is a matter of shifting the bell curve towards the morally normative curve, but doing so is often no easy task, because one’s efforts are directed against a majority, and change is uncomfortable, especially change in the direction of greater moral constraint.</a:t>
            </a:r>
          </a:p>
          <a:p>
            <a:pPr indent="-228600">
              <a:lnSpc>
                <a:spcPct val="90000"/>
              </a:lnSpc>
              <a:spcAft>
                <a:spcPts val="600"/>
              </a:spcAft>
              <a:buFont typeface="Arial" panose="020B0604020202020204" pitchFamily="34" charset="0"/>
              <a:buChar char="•"/>
            </a:pPr>
            <a:endParaRPr lang="en-US" sz="1500"/>
          </a:p>
          <a:p>
            <a:pPr marL="285750" indent="-228600">
              <a:lnSpc>
                <a:spcPct val="90000"/>
              </a:lnSpc>
              <a:spcAft>
                <a:spcPts val="600"/>
              </a:spcAft>
              <a:buFont typeface="Arial" panose="020B0604020202020204" pitchFamily="34" charset="0"/>
              <a:buChar char="•"/>
            </a:pPr>
            <a:endParaRPr lang="en-US" sz="1500"/>
          </a:p>
        </p:txBody>
      </p:sp>
    </p:spTree>
    <p:extLst>
      <p:ext uri="{BB962C8B-B14F-4D97-AF65-F5344CB8AC3E}">
        <p14:creationId xmlns:p14="http://schemas.microsoft.com/office/powerpoint/2010/main" val="3837489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n-CA" sz="5400"/>
              <a:t>Implications Continued</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58928" y="511318"/>
            <a:ext cx="6313203" cy="5835364"/>
          </a:xfrm>
        </p:spPr>
        <p:txBody>
          <a:bodyPr anchor="ctr">
            <a:normAutofit lnSpcReduction="10000"/>
          </a:bodyPr>
          <a:lstStyle/>
          <a:p>
            <a:pPr marL="0" indent="0">
              <a:buNone/>
            </a:pPr>
            <a:r>
              <a:rPr lang="en-CA" sz="1400" dirty="0"/>
              <a:t>Let’s go back to the 60s, when Martin Luther King Jr. was arrested. In his letter from the Birmingham Jail, he writes: </a:t>
            </a:r>
          </a:p>
          <a:p>
            <a:pPr marL="0" indent="0">
              <a:buNone/>
            </a:pPr>
            <a:endParaRPr lang="en-CA" sz="1400" dirty="0"/>
          </a:p>
          <a:p>
            <a:pPr marL="0" indent="0">
              <a:buNone/>
            </a:pPr>
            <a:r>
              <a:rPr lang="en-CA" sz="1400" dirty="0"/>
              <a:t>“How does one determine when a law is just or unjust? A just law is a man-made code that squares with the moral law or the law of God. An unjust law is a code that is out of harmony with the moral law. To put it in the terms of Saint Thomas Aquinas, an unjust law is a human law that is not rooted in eternal and natural law. Any law that uplifts human personality is just. Any law that degrades human personality is unjust. All segregation statutes are unjust because segregation distorts the soul and damages the personality. It gives the segregator a false sense of superiority, and the segregated a false sense of inferiority. …”</a:t>
            </a:r>
          </a:p>
          <a:p>
            <a:pPr marL="0" indent="0">
              <a:buNone/>
            </a:pPr>
            <a:endParaRPr lang="en-CA" sz="1400" dirty="0"/>
          </a:p>
          <a:p>
            <a:pPr marL="0" indent="0">
              <a:buNone/>
            </a:pPr>
            <a:r>
              <a:rPr lang="en-CA" sz="1400" dirty="0"/>
              <a:t>King is an example of someone who was living in the right tail end of the cultural bell curve of the 60s. What he points out about segregation laws is, for us, common sense, obvious, a no-brainer, etc. But it was not common sense 50 years ago, much less 100 years ago. It took tremendous courage and critical insight to begin the process of narrowing the gap between what is culturally normal and what is morally normative.</a:t>
            </a:r>
            <a:br>
              <a:rPr lang="en-CA" sz="1400" dirty="0"/>
            </a:br>
            <a:endParaRPr lang="en-CA" sz="1400" dirty="0"/>
          </a:p>
          <a:p>
            <a:pPr marL="0" indent="0">
              <a:buNone/>
            </a:pPr>
            <a:r>
              <a:rPr lang="en-CA" sz="1400" dirty="0"/>
              <a:t>Of course, not all cultural changes that are labelled progressive are in fact truly progressive. What is truly progressive would have to entail genuine progress, a movement towards what is genuinely good (or genuinely obligatory, corresponding to genuine human rights, not simply alleged rights). For example, a movement to ban coffee because “caffeine is a drug and drugs are bad” or to ban women from wearing short sleeves because wearing short sleeves is deemed immodest, are not necessarily genuinely progressive movements, despite the fact that they challenge cultural norms.</a:t>
            </a:r>
          </a:p>
          <a:p>
            <a:endParaRPr lang="en-CA" sz="1200" dirty="0"/>
          </a:p>
        </p:txBody>
      </p:sp>
    </p:spTree>
    <p:extLst>
      <p:ext uri="{BB962C8B-B14F-4D97-AF65-F5344CB8AC3E}">
        <p14:creationId xmlns:p14="http://schemas.microsoft.com/office/powerpoint/2010/main" val="3302587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673770"/>
            <a:ext cx="3220329" cy="2027227"/>
          </a:xfrm>
        </p:spPr>
        <p:txBody>
          <a:bodyPr anchor="t">
            <a:normAutofit/>
          </a:bodyPr>
          <a:lstStyle/>
          <a:p>
            <a:r>
              <a:rPr lang="en-CA" sz="4600">
                <a:solidFill>
                  <a:srgbClr val="FFFFFF"/>
                </a:solidFill>
              </a:rPr>
              <a:t>Implications continued</a:t>
            </a:r>
          </a:p>
        </p:txBody>
      </p:sp>
      <p:graphicFrame>
        <p:nvGraphicFramePr>
          <p:cNvPr id="12" name="Content Placeholder 2">
            <a:extLst>
              <a:ext uri="{FF2B5EF4-FFF2-40B4-BE49-F238E27FC236}">
                <a16:creationId xmlns:a16="http://schemas.microsoft.com/office/drawing/2014/main" id="{37896292-7AE8-41FB-91FB-4EDA00D855CC}"/>
              </a:ext>
            </a:extLst>
          </p:cNvPr>
          <p:cNvGraphicFramePr>
            <a:graphicFrameLocks noGrp="1"/>
          </p:cNvGraphicFramePr>
          <p:nvPr>
            <p:ph idx="1"/>
            <p:extLst>
              <p:ext uri="{D42A27DB-BD31-4B8C-83A1-F6EECF244321}">
                <p14:modId xmlns:p14="http://schemas.microsoft.com/office/powerpoint/2010/main" val="1529727956"/>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4318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itle 1"/>
          <p:cNvSpPr>
            <a:spLocks noGrp="1"/>
          </p:cNvSpPr>
          <p:nvPr>
            <p:ph type="title"/>
          </p:nvPr>
        </p:nvSpPr>
        <p:spPr>
          <a:xfrm>
            <a:off x="841246" y="673770"/>
            <a:ext cx="3644489" cy="2414488"/>
          </a:xfrm>
        </p:spPr>
        <p:txBody>
          <a:bodyPr anchor="t">
            <a:normAutofit/>
          </a:bodyPr>
          <a:lstStyle/>
          <a:p>
            <a:r>
              <a:rPr lang="en-CA" sz="5400">
                <a:solidFill>
                  <a:srgbClr val="FFFFFF"/>
                </a:solidFill>
              </a:rPr>
              <a:t>Implications continued</a:t>
            </a:r>
          </a:p>
        </p:txBody>
      </p:sp>
      <p:sp>
        <p:nvSpPr>
          <p:cNvPr id="3" name="Content Placeholder 2"/>
          <p:cNvSpPr>
            <a:spLocks noGrp="1"/>
          </p:cNvSpPr>
          <p:nvPr>
            <p:ph idx="1"/>
          </p:nvPr>
        </p:nvSpPr>
        <p:spPr>
          <a:xfrm>
            <a:off x="6095999" y="882315"/>
            <a:ext cx="5254754" cy="5294647"/>
          </a:xfrm>
        </p:spPr>
        <p:txBody>
          <a:bodyPr>
            <a:normAutofit/>
          </a:bodyPr>
          <a:lstStyle/>
          <a:p>
            <a:r>
              <a:rPr lang="en-CA" sz="1700"/>
              <a:t>Notice too the efforts made in the past to ridicule those who make efforts to narrow that gap between cultural normality and moral normativity.</a:t>
            </a:r>
          </a:p>
          <a:p>
            <a:r>
              <a:rPr lang="en-CA" sz="1700"/>
              <a:t>Such tactics only work if people are generally lazy minded and would rather simply appropriate from the culture what is true and good, as opposed to making the effort to research and to engage in the difficult work of learning to think on the basis of first principles, in particular the principles of logic. Often people mistake “thinking for yourself” with “group think”. Often “critical thinking” means taking a culturally popular stand and turning against the culturally unpopular position (i.e., left against the right).</a:t>
            </a:r>
          </a:p>
          <a:p>
            <a:r>
              <a:rPr lang="en-CA" sz="1700"/>
              <a:t>Moreover, it is hard to believe that a majority of people can be wrong, that a culture can be so much in the dark about certain principles and practices. It is much easier to see the deficiency, however, when we are outside the influence of the cultural anchor. While inside, there is great pressure to conform.</a:t>
            </a:r>
          </a:p>
        </p:txBody>
      </p:sp>
    </p:spTree>
    <p:extLst>
      <p:ext uri="{BB962C8B-B14F-4D97-AF65-F5344CB8AC3E}">
        <p14:creationId xmlns:p14="http://schemas.microsoft.com/office/powerpoint/2010/main" val="2717778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3864</TotalTime>
  <Words>3121</Words>
  <Application>Microsoft Macintosh PowerPoint</Application>
  <PresentationFormat>Widescreen</PresentationFormat>
  <Paragraphs>133</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Normality and Evidence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Epistemological Implications</vt:lpstr>
      <vt:lpstr>Epistemological Implications</vt:lpstr>
      <vt:lpstr>Epistemological Implications</vt:lpstr>
      <vt:lpstr>Epistemological Implications</vt:lpstr>
      <vt:lpstr>PowerPoint Presentation</vt:lpstr>
      <vt:lpstr>Moral Normativity  </vt:lpstr>
      <vt:lpstr>PowerPoint Presentation</vt:lpstr>
      <vt:lpstr>PowerPoint Presentation</vt:lpstr>
      <vt:lpstr>Implications Continued</vt:lpstr>
      <vt:lpstr>Implications continued</vt:lpstr>
      <vt:lpstr>Implications continued</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McManaman</dc:creator>
  <cp:lastModifiedBy>Deacon Doug McManaman</cp:lastModifiedBy>
  <cp:revision>64</cp:revision>
  <dcterms:created xsi:type="dcterms:W3CDTF">2016-07-28T15:49:36Z</dcterms:created>
  <dcterms:modified xsi:type="dcterms:W3CDTF">2021-10-03T13:14:50Z</dcterms:modified>
</cp:coreProperties>
</file>