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5143500" cx="9144000"/>
  <p:notesSz cx="6858000" cy="9144000"/>
  <p:embeddedFontLst>
    <p:embeddedFont>
      <p:font typeface="Nunito"/>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Nunito-regular.fntdata"/><Relationship Id="rId21" Type="http://schemas.openxmlformats.org/officeDocument/2006/relationships/slide" Target="slides/slide17.xml"/><Relationship Id="rId24" Type="http://schemas.openxmlformats.org/officeDocument/2006/relationships/font" Target="fonts/Nunito-italic.fntdata"/><Relationship Id="rId23" Type="http://schemas.openxmlformats.org/officeDocument/2006/relationships/font" Target="fonts/Nunito-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schemas.openxmlformats.org/officeDocument/2006/relationships/font" Target="fonts/Nunito-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2b23bd8359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b23bd8359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Google Shape;137;g2b23effbc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b23effbc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g2b23bd8359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b23bd8359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g2b23bd8359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b23bd8359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g2b23bd8359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b23bd8359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2b23bd8359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2b23bd8359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2b23bd8359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b23bd8359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g2b23bd8359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b23bd8359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g2b23bd8359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b23bd8359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g2b23effbc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2b23effbc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Google Shape;191;g2b23effbc1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b23effbc1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Google Shape;197;g2b23effbc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b23effbc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g2b23effbc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2b23effbc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8" name="Shape 208"/>
        <p:cNvGrpSpPr/>
        <p:nvPr/>
      </p:nvGrpSpPr>
      <p:grpSpPr>
        <a:xfrm>
          <a:off x="0" y="0"/>
          <a:ext cx="0" cy="0"/>
          <a:chOff x="0" y="0"/>
          <a:chExt cx="0" cy="0"/>
        </a:xfrm>
      </p:grpSpPr>
      <p:sp>
        <p:nvSpPr>
          <p:cNvPr id="209" name="Google Shape;209;g2b23effbc1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b23effbc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2b23effbc1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b23effbc1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Google Shape;220;g2b23effbc1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2b23effbc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SzPts val="1300"/>
              <a:buChar char="●"/>
              <a:defRPr/>
            </a:lvl1pPr>
            <a:lvl2pPr indent="-298450" lvl="1" marL="914400" algn="ctr">
              <a:spcBef>
                <a:spcPts val="1600"/>
              </a:spcBef>
              <a:spcAft>
                <a:spcPts val="0"/>
              </a:spcAft>
              <a:buSzPts val="1100"/>
              <a:buChar char="○"/>
              <a:defRPr/>
            </a:lvl2pPr>
            <a:lvl3pPr indent="-298450" lvl="2" marL="1371600" algn="ctr">
              <a:spcBef>
                <a:spcPts val="1600"/>
              </a:spcBef>
              <a:spcAft>
                <a:spcPts val="0"/>
              </a:spcAft>
              <a:buSzPts val="1100"/>
              <a:buChar char="■"/>
              <a:defRPr/>
            </a:lvl3pPr>
            <a:lvl4pPr indent="-298450" lvl="3" marL="1828800" algn="ctr">
              <a:spcBef>
                <a:spcPts val="1600"/>
              </a:spcBef>
              <a:spcAft>
                <a:spcPts val="0"/>
              </a:spcAft>
              <a:buSzPts val="1100"/>
              <a:buChar char="●"/>
              <a:defRPr/>
            </a:lvl4pPr>
            <a:lvl5pPr indent="-298450" lvl="4" marL="2286000" algn="ctr">
              <a:spcBef>
                <a:spcPts val="1600"/>
              </a:spcBef>
              <a:spcAft>
                <a:spcPts val="0"/>
              </a:spcAft>
              <a:buSzPts val="1100"/>
              <a:buChar char="○"/>
              <a:defRPr/>
            </a:lvl5pPr>
            <a:lvl6pPr indent="-298450" lvl="5" marL="2743200" algn="ctr">
              <a:spcBef>
                <a:spcPts val="1600"/>
              </a:spcBef>
              <a:spcAft>
                <a:spcPts val="0"/>
              </a:spcAft>
              <a:buSzPts val="1100"/>
              <a:buChar char="■"/>
              <a:defRPr/>
            </a:lvl6pPr>
            <a:lvl7pPr indent="-298450" lvl="6" marL="3200400" algn="ctr">
              <a:spcBef>
                <a:spcPts val="1600"/>
              </a:spcBef>
              <a:spcAft>
                <a:spcPts val="0"/>
              </a:spcAft>
              <a:buSzPts val="1100"/>
              <a:buChar char="●"/>
              <a:defRPr/>
            </a:lvl7pPr>
            <a:lvl8pPr indent="-298450" lvl="7" marL="3657600" algn="ctr">
              <a:spcBef>
                <a:spcPts val="1600"/>
              </a:spcBef>
              <a:spcAft>
                <a:spcPts val="0"/>
              </a:spcAft>
              <a:buSzPts val="1100"/>
              <a:buChar char="○"/>
              <a:defRPr/>
            </a:lvl8pPr>
            <a:lvl9pPr indent="-298450" lvl="8" marL="4114800" algn="ctr">
              <a:spcBef>
                <a:spcPts val="1600"/>
              </a:spcBef>
              <a:spcAft>
                <a:spcPts val="160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hyperlink" Target="http://quickmap.dot.ca.gov/" TargetMode="Externa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hyperlink" Target="http://www.worldatlas.com/aatlas/infopage/political.htm" TargetMode="Externa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hyperlink" Target="http://geology.com/state-map/hawaii.shtml"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hyperlink" Target="https://www.thoughtco.com/topographic-maps-overview-1435657" TargetMode="External"/><Relationship Id="rId4" Type="http://schemas.openxmlformats.org/officeDocument/2006/relationships/hyperlink" Target="https://www.researchgate.net/" TargetMode="External"/><Relationship Id="rId5"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hyperlink" Target="https://en.wikipedia.org/wiki/File:Australia-climate-map_MJC01.png" TargetMode="Externa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hyperlink" Target="https://censusmapper.ca/maps/583" TargetMode="Externa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1858703" y="1822833"/>
            <a:ext cx="5361300" cy="144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Maps</a:t>
            </a:r>
            <a:endParaRPr/>
          </a:p>
        </p:txBody>
      </p:sp>
      <p:sp>
        <p:nvSpPr>
          <p:cNvPr id="129" name="Google Shape;129;p13"/>
          <p:cNvSpPr txBox="1"/>
          <p:nvPr>
            <p:ph idx="1" type="subTitle"/>
          </p:nvPr>
        </p:nvSpPr>
        <p:spPr>
          <a:xfrm>
            <a:off x="1891350" y="3112608"/>
            <a:ext cx="5361300" cy="52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 Metaphor</a:t>
            </a:r>
            <a:endParaRPr/>
          </a:p>
          <a:p>
            <a:pPr indent="0" lvl="0" marL="0" rtl="0" algn="ctr">
              <a:spcBef>
                <a:spcPts val="0"/>
              </a:spcBef>
              <a:spcAft>
                <a:spcPts val="0"/>
              </a:spcAft>
              <a:buNone/>
            </a:pPr>
            <a:r>
              <a:rPr lang="en"/>
              <a:t>(based on Types of Maps: https://www.thoughtco.com/types-of-maps-1435689)</a:t>
            </a:r>
            <a:endParaRPr/>
          </a:p>
        </p:txBody>
      </p:sp>
      <p:pic>
        <p:nvPicPr>
          <p:cNvPr id="130" name="Google Shape;130;p13"/>
          <p:cNvPicPr preferRelativeResize="0"/>
          <p:nvPr/>
        </p:nvPicPr>
        <p:blipFill>
          <a:blip r:embed="rId3">
            <a:alphaModFix/>
          </a:blip>
          <a:stretch>
            <a:fillRect/>
          </a:stretch>
        </p:blipFill>
        <p:spPr>
          <a:xfrm>
            <a:off x="2808000" y="412900"/>
            <a:ext cx="3704749" cy="25470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pic>
        <p:nvPicPr>
          <p:cNvPr id="135" name="Google Shape;135;p14"/>
          <p:cNvPicPr preferRelativeResize="0"/>
          <p:nvPr/>
        </p:nvPicPr>
        <p:blipFill>
          <a:blip r:embed="rId3">
            <a:alphaModFix/>
          </a:blip>
          <a:stretch>
            <a:fillRect/>
          </a:stretch>
        </p:blipFill>
        <p:spPr>
          <a:xfrm>
            <a:off x="443075" y="308525"/>
            <a:ext cx="6285126" cy="43210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Google Shape;140;p15"/>
          <p:cNvSpPr txBox="1"/>
          <p:nvPr/>
        </p:nvSpPr>
        <p:spPr>
          <a:xfrm>
            <a:off x="61475" y="1017775"/>
            <a:ext cx="3000000" cy="3000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282828"/>
                </a:solidFill>
                <a:highlight>
                  <a:srgbClr val="FFFFFF"/>
                </a:highlight>
              </a:rPr>
              <a:t>ROAD MAPS</a:t>
            </a:r>
            <a:endParaRPr b="1" sz="1300">
              <a:solidFill>
                <a:srgbClr val="282828"/>
              </a:solidFill>
              <a:highlight>
                <a:srgbClr val="FFFFFF"/>
              </a:highlight>
            </a:endParaRPr>
          </a:p>
          <a:p>
            <a:pPr indent="0" lvl="0" marL="0" rtl="0" algn="l">
              <a:lnSpc>
                <a:spcPct val="115000"/>
              </a:lnSpc>
              <a:spcBef>
                <a:spcPts val="0"/>
              </a:spcBef>
              <a:spcAft>
                <a:spcPts val="0"/>
              </a:spcAft>
              <a:buNone/>
            </a:pPr>
            <a:r>
              <a:rPr lang="en" sz="1300">
                <a:solidFill>
                  <a:srgbClr val="282828"/>
                </a:solidFill>
                <a:highlight>
                  <a:srgbClr val="FFFFFF"/>
                </a:highlight>
                <a:latin typeface="Georgia"/>
                <a:ea typeface="Georgia"/>
                <a:cs typeface="Georgia"/>
                <a:sym typeface="Georgia"/>
              </a:rPr>
              <a:t>A road map is one of the most widely used map types. These maps show major and minor highways and roads (depending on detail), as well as things like airports, city locations and points of interest such as parks, campgrounds, and monuments. Major highways on a road map are generally shown in red and larger than other roads, while minor roads are a lighter color and a narrower line. </a:t>
            </a:r>
            <a:endParaRPr sz="1300">
              <a:solidFill>
                <a:srgbClr val="282828"/>
              </a:solidFill>
              <a:highlight>
                <a:srgbClr val="FFFFFF"/>
              </a:highlight>
              <a:latin typeface="Georgia"/>
              <a:ea typeface="Georgia"/>
              <a:cs typeface="Georgia"/>
              <a:sym typeface="Georgia"/>
            </a:endParaRPr>
          </a:p>
          <a:p>
            <a:pPr indent="0" lvl="0" marL="0" rtl="0" algn="l">
              <a:lnSpc>
                <a:spcPct val="115000"/>
              </a:lnSpc>
              <a:spcBef>
                <a:spcPts val="0"/>
              </a:spcBef>
              <a:spcAft>
                <a:spcPts val="0"/>
              </a:spcAft>
              <a:buNone/>
            </a:pPr>
            <a:r>
              <a:rPr lang="en" sz="1300" u="sng">
                <a:solidFill>
                  <a:srgbClr val="0086A6"/>
                </a:solidFill>
                <a:highlight>
                  <a:srgbClr val="FFFFFF"/>
                </a:highlight>
                <a:latin typeface="Georgia"/>
                <a:ea typeface="Georgia"/>
                <a:cs typeface="Georgia"/>
                <a:sym typeface="Georgia"/>
                <a:hlinkClick r:id="rId3"/>
              </a:rPr>
              <a:t>A road map of California</a:t>
            </a:r>
            <a:r>
              <a:rPr lang="en" sz="1300">
                <a:solidFill>
                  <a:srgbClr val="282828"/>
                </a:solidFill>
                <a:highlight>
                  <a:srgbClr val="FFFFFF"/>
                </a:highlight>
                <a:latin typeface="Georgia"/>
                <a:ea typeface="Georgia"/>
                <a:cs typeface="Georgia"/>
                <a:sym typeface="Georgia"/>
              </a:rPr>
              <a:t>, for example, would depict Interstate highways with a wide red or yellow line, while state highways would be shown in a narrower line in the same color.</a:t>
            </a:r>
            <a:endParaRPr sz="1300">
              <a:solidFill>
                <a:srgbClr val="282828"/>
              </a:solidFill>
              <a:highlight>
                <a:srgbClr val="FFFFFF"/>
              </a:highlight>
              <a:latin typeface="Georgia"/>
              <a:ea typeface="Georgia"/>
              <a:cs typeface="Georgia"/>
              <a:sym typeface="Georgia"/>
            </a:endParaRPr>
          </a:p>
          <a:p>
            <a:pPr indent="0" lvl="0" marL="0" rtl="0" algn="l">
              <a:lnSpc>
                <a:spcPct val="115000"/>
              </a:lnSpc>
              <a:spcBef>
                <a:spcPts val="0"/>
              </a:spcBef>
              <a:spcAft>
                <a:spcPts val="0"/>
              </a:spcAft>
              <a:buNone/>
            </a:pPr>
            <a:r>
              <a:rPr lang="en" sz="1300">
                <a:solidFill>
                  <a:srgbClr val="282828"/>
                </a:solidFill>
                <a:highlight>
                  <a:srgbClr val="FFFFFF"/>
                </a:highlight>
                <a:latin typeface="Georgia"/>
                <a:ea typeface="Georgia"/>
                <a:cs typeface="Georgia"/>
                <a:sym typeface="Georgia"/>
              </a:rPr>
              <a:t>Depending on the level of detail, the map may also show county roads, major city arteries, and rural routes. These are usually depicted in shades of gray or white.</a:t>
            </a:r>
            <a:endParaRPr sz="1300">
              <a:solidFill>
                <a:srgbClr val="282828"/>
              </a:solidFill>
              <a:highlight>
                <a:srgbClr val="FFFFFF"/>
              </a:highlight>
              <a:latin typeface="Georgia"/>
              <a:ea typeface="Georgia"/>
              <a:cs typeface="Georgia"/>
              <a:sym typeface="Georgia"/>
            </a:endParaRPr>
          </a:p>
        </p:txBody>
      </p:sp>
      <p:pic>
        <p:nvPicPr>
          <p:cNvPr id="141" name="Google Shape;141;p15"/>
          <p:cNvPicPr preferRelativeResize="0"/>
          <p:nvPr/>
        </p:nvPicPr>
        <p:blipFill>
          <a:blip r:embed="rId4">
            <a:alphaModFix/>
          </a:blip>
          <a:stretch>
            <a:fillRect/>
          </a:stretch>
        </p:blipFill>
        <p:spPr>
          <a:xfrm>
            <a:off x="3213875" y="152400"/>
            <a:ext cx="5777722" cy="296494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sp>
        <p:nvSpPr>
          <p:cNvPr id="146" name="Google Shape;146;p16"/>
          <p:cNvSpPr txBox="1"/>
          <p:nvPr/>
        </p:nvSpPr>
        <p:spPr>
          <a:xfrm>
            <a:off x="75125" y="1147550"/>
            <a:ext cx="2267700" cy="3000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282828"/>
                </a:solidFill>
                <a:highlight>
                  <a:srgbClr val="FFFFFF"/>
                </a:highlight>
              </a:rPr>
              <a:t>POLITICAL MAPS</a:t>
            </a:r>
            <a:endParaRPr b="1" sz="1300">
              <a:solidFill>
                <a:srgbClr val="282828"/>
              </a:solidFill>
              <a:highlight>
                <a:srgbClr val="FFFFFF"/>
              </a:highlight>
            </a:endParaRPr>
          </a:p>
          <a:p>
            <a:pPr indent="0" lvl="0" marL="0" rtl="0" algn="l">
              <a:lnSpc>
                <a:spcPct val="115000"/>
              </a:lnSpc>
              <a:spcBef>
                <a:spcPts val="0"/>
              </a:spcBef>
              <a:spcAft>
                <a:spcPts val="0"/>
              </a:spcAft>
              <a:buNone/>
            </a:pPr>
            <a:r>
              <a:rPr lang="en" sz="1300">
                <a:solidFill>
                  <a:srgbClr val="282828"/>
                </a:solidFill>
                <a:highlight>
                  <a:srgbClr val="FFFFFF"/>
                </a:highlight>
                <a:latin typeface="Georgia"/>
                <a:ea typeface="Georgia"/>
                <a:cs typeface="Georgia"/>
                <a:sym typeface="Georgia"/>
              </a:rPr>
              <a:t>A </a:t>
            </a:r>
            <a:r>
              <a:rPr lang="en" sz="1300" u="sng">
                <a:solidFill>
                  <a:srgbClr val="0086A6"/>
                </a:solidFill>
                <a:highlight>
                  <a:srgbClr val="FFFFFF"/>
                </a:highlight>
                <a:latin typeface="Georgia"/>
                <a:ea typeface="Georgia"/>
                <a:cs typeface="Georgia"/>
                <a:sym typeface="Georgia"/>
                <a:hlinkClick r:id="rId3"/>
              </a:rPr>
              <a:t>political map</a:t>
            </a:r>
            <a:r>
              <a:rPr lang="en" sz="1300">
                <a:solidFill>
                  <a:srgbClr val="282828"/>
                </a:solidFill>
                <a:highlight>
                  <a:srgbClr val="FFFFFF"/>
                </a:highlight>
                <a:latin typeface="Georgia"/>
                <a:ea typeface="Georgia"/>
                <a:cs typeface="Georgia"/>
                <a:sym typeface="Georgia"/>
              </a:rPr>
              <a:t> does not show topographic features like mountains. It focuses solely on the state and national boundaries of a place. They also include the locations of cities large and small, depending on the detail of the map.</a:t>
            </a:r>
            <a:endParaRPr sz="1300">
              <a:solidFill>
                <a:srgbClr val="282828"/>
              </a:solidFill>
              <a:highlight>
                <a:srgbClr val="FFFFFF"/>
              </a:highlight>
              <a:latin typeface="Georgia"/>
              <a:ea typeface="Georgia"/>
              <a:cs typeface="Georgia"/>
              <a:sym typeface="Georgia"/>
            </a:endParaRPr>
          </a:p>
          <a:p>
            <a:pPr indent="0" lvl="0" marL="0" rtl="0" algn="l">
              <a:lnSpc>
                <a:spcPct val="115000"/>
              </a:lnSpc>
              <a:spcBef>
                <a:spcPts val="0"/>
              </a:spcBef>
              <a:spcAft>
                <a:spcPts val="0"/>
              </a:spcAft>
              <a:buNone/>
            </a:pPr>
            <a:r>
              <a:rPr lang="en" sz="1300">
                <a:solidFill>
                  <a:srgbClr val="282828"/>
                </a:solidFill>
                <a:highlight>
                  <a:srgbClr val="FFFFFF"/>
                </a:highlight>
                <a:latin typeface="Georgia"/>
                <a:ea typeface="Georgia"/>
                <a:cs typeface="Georgia"/>
                <a:sym typeface="Georgia"/>
              </a:rPr>
              <a:t>A common type of political map would be one showing the 50 U.S. states and their borders along with the United States' international borders.</a:t>
            </a:r>
            <a:endParaRPr sz="1300">
              <a:solidFill>
                <a:srgbClr val="282828"/>
              </a:solidFill>
              <a:highlight>
                <a:srgbClr val="FFFFFF"/>
              </a:highlight>
              <a:latin typeface="Georgia"/>
              <a:ea typeface="Georgia"/>
              <a:cs typeface="Georgia"/>
              <a:sym typeface="Georgia"/>
            </a:endParaRPr>
          </a:p>
        </p:txBody>
      </p:sp>
      <p:pic>
        <p:nvPicPr>
          <p:cNvPr id="147" name="Google Shape;147;p16"/>
          <p:cNvPicPr preferRelativeResize="0"/>
          <p:nvPr/>
        </p:nvPicPr>
        <p:blipFill>
          <a:blip r:embed="rId4">
            <a:alphaModFix/>
          </a:blip>
          <a:stretch>
            <a:fillRect/>
          </a:stretch>
        </p:blipFill>
        <p:spPr>
          <a:xfrm>
            <a:off x="3082650" y="343650"/>
            <a:ext cx="4400550" cy="4381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Google Shape;152;p17"/>
          <p:cNvSpPr txBox="1"/>
          <p:nvPr/>
        </p:nvSpPr>
        <p:spPr>
          <a:xfrm>
            <a:off x="136600" y="478150"/>
            <a:ext cx="3000000" cy="3000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282828"/>
                </a:solidFill>
                <a:highlight>
                  <a:srgbClr val="FFFFFF"/>
                </a:highlight>
              </a:rPr>
              <a:t>PHYSICAL MAPS</a:t>
            </a:r>
            <a:endParaRPr b="1" sz="1300">
              <a:solidFill>
                <a:srgbClr val="282828"/>
              </a:solidFill>
              <a:highlight>
                <a:srgbClr val="FFFFFF"/>
              </a:highlight>
            </a:endParaRPr>
          </a:p>
          <a:p>
            <a:pPr indent="0" lvl="0" marL="0" rtl="0" algn="l">
              <a:lnSpc>
                <a:spcPct val="115000"/>
              </a:lnSpc>
              <a:spcBef>
                <a:spcPts val="0"/>
              </a:spcBef>
              <a:spcAft>
                <a:spcPts val="0"/>
              </a:spcAft>
              <a:buNone/>
            </a:pPr>
            <a:r>
              <a:rPr lang="en" sz="1300">
                <a:solidFill>
                  <a:srgbClr val="282828"/>
                </a:solidFill>
                <a:highlight>
                  <a:srgbClr val="FFFFFF"/>
                </a:highlight>
                <a:latin typeface="Georgia"/>
                <a:ea typeface="Georgia"/>
                <a:cs typeface="Georgia"/>
                <a:sym typeface="Georgia"/>
              </a:rPr>
              <a:t>A physical map is one that documents landscape features of a place. They generally show things like mountains, rivers, and lakes. Bodies of water are always shown with blue. Mountains and elevation changes are usually shown with different colors and shades to show relief. Normally on physical maps, green shows lower elevations while browns show high elevations.</a:t>
            </a:r>
            <a:endParaRPr sz="1300">
              <a:solidFill>
                <a:srgbClr val="282828"/>
              </a:solidFill>
              <a:highlight>
                <a:srgbClr val="FFFFFF"/>
              </a:highlight>
              <a:latin typeface="Georgia"/>
              <a:ea typeface="Georgia"/>
              <a:cs typeface="Georgia"/>
              <a:sym typeface="Georgia"/>
            </a:endParaRPr>
          </a:p>
          <a:p>
            <a:pPr indent="0" lvl="0" marL="0" rtl="0" algn="l">
              <a:lnSpc>
                <a:spcPct val="115000"/>
              </a:lnSpc>
              <a:spcBef>
                <a:spcPts val="0"/>
              </a:spcBef>
              <a:spcAft>
                <a:spcPts val="0"/>
              </a:spcAft>
              <a:buNone/>
            </a:pPr>
            <a:r>
              <a:rPr lang="en" sz="1300">
                <a:solidFill>
                  <a:srgbClr val="282828"/>
                </a:solidFill>
                <a:highlight>
                  <a:srgbClr val="FFFFFF"/>
                </a:highlight>
                <a:latin typeface="Georgia"/>
                <a:ea typeface="Georgia"/>
                <a:cs typeface="Georgia"/>
                <a:sym typeface="Georgia"/>
              </a:rPr>
              <a:t>This </a:t>
            </a:r>
            <a:r>
              <a:rPr lang="en" sz="1300" u="sng">
                <a:solidFill>
                  <a:srgbClr val="0086A6"/>
                </a:solidFill>
                <a:highlight>
                  <a:srgbClr val="FFFFFF"/>
                </a:highlight>
                <a:latin typeface="Georgia"/>
                <a:ea typeface="Georgia"/>
                <a:cs typeface="Georgia"/>
                <a:sym typeface="Georgia"/>
                <a:hlinkClick r:id="rId3"/>
              </a:rPr>
              <a:t>map of Hawaii</a:t>
            </a:r>
            <a:r>
              <a:rPr lang="en" sz="1300">
                <a:solidFill>
                  <a:srgbClr val="282828"/>
                </a:solidFill>
                <a:highlight>
                  <a:srgbClr val="FFFFFF"/>
                </a:highlight>
                <a:latin typeface="Georgia"/>
                <a:ea typeface="Georgia"/>
                <a:cs typeface="Georgia"/>
                <a:sym typeface="Georgia"/>
              </a:rPr>
              <a:t> is a physical map. Low elevation coastal regions are shown in dark green, while the higher elevations transition from orange to dark brown. Rivers are shown in blue.</a:t>
            </a:r>
            <a:endParaRPr sz="1300">
              <a:solidFill>
                <a:srgbClr val="282828"/>
              </a:solidFill>
              <a:highlight>
                <a:srgbClr val="FFFFFF"/>
              </a:highlight>
              <a:latin typeface="Georgia"/>
              <a:ea typeface="Georgia"/>
              <a:cs typeface="Georgia"/>
              <a:sym typeface="Georgia"/>
            </a:endParaRPr>
          </a:p>
        </p:txBody>
      </p:sp>
      <p:pic>
        <p:nvPicPr>
          <p:cNvPr id="153" name="Google Shape;153;p17"/>
          <p:cNvPicPr preferRelativeResize="0"/>
          <p:nvPr/>
        </p:nvPicPr>
        <p:blipFill>
          <a:blip r:embed="rId4">
            <a:alphaModFix/>
          </a:blip>
          <a:stretch>
            <a:fillRect/>
          </a:stretch>
        </p:blipFill>
        <p:spPr>
          <a:xfrm>
            <a:off x="3289000" y="152400"/>
            <a:ext cx="5702601" cy="419711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sp>
        <p:nvSpPr>
          <p:cNvPr id="158" name="Google Shape;158;p18"/>
          <p:cNvSpPr txBox="1"/>
          <p:nvPr/>
        </p:nvSpPr>
        <p:spPr>
          <a:xfrm>
            <a:off x="54650" y="1071750"/>
            <a:ext cx="3000000" cy="3000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282828"/>
                </a:solidFill>
                <a:highlight>
                  <a:srgbClr val="FFFFFF"/>
                </a:highlight>
              </a:rPr>
              <a:t>TOPOGRAPHIC MAPS</a:t>
            </a:r>
            <a:endParaRPr b="1" sz="1300">
              <a:solidFill>
                <a:srgbClr val="282828"/>
              </a:solidFill>
              <a:highlight>
                <a:srgbClr val="FFFFFF"/>
              </a:highlight>
            </a:endParaRPr>
          </a:p>
          <a:p>
            <a:pPr indent="0" lvl="0" marL="0" rtl="0" algn="l">
              <a:lnSpc>
                <a:spcPct val="115000"/>
              </a:lnSpc>
              <a:spcBef>
                <a:spcPts val="0"/>
              </a:spcBef>
              <a:spcAft>
                <a:spcPts val="0"/>
              </a:spcAft>
              <a:buNone/>
            </a:pPr>
            <a:r>
              <a:rPr lang="en" sz="1300">
                <a:solidFill>
                  <a:srgbClr val="282828"/>
                </a:solidFill>
                <a:highlight>
                  <a:srgbClr val="FFFFFF"/>
                </a:highlight>
                <a:latin typeface="Georgia"/>
                <a:ea typeface="Georgia"/>
                <a:cs typeface="Georgia"/>
                <a:sym typeface="Georgia"/>
              </a:rPr>
              <a:t>A topographic map is similar to a physical map in that it shows different physical landscape features. Unlike physical maps, this type of may uses contour lines instead of colors to show changes in the landscape. Contour lines on </a:t>
            </a:r>
            <a:r>
              <a:rPr lang="en" sz="1300" u="sng">
                <a:solidFill>
                  <a:srgbClr val="0086A6"/>
                </a:solidFill>
                <a:highlight>
                  <a:srgbClr val="FFFFFF"/>
                </a:highlight>
                <a:latin typeface="Georgia"/>
                <a:ea typeface="Georgia"/>
                <a:cs typeface="Georgia"/>
                <a:sym typeface="Georgia"/>
                <a:hlinkClick r:id="rId3"/>
              </a:rPr>
              <a:t>topographic maps</a:t>
            </a:r>
            <a:r>
              <a:rPr lang="en" sz="1300">
                <a:solidFill>
                  <a:srgbClr val="282828"/>
                </a:solidFill>
                <a:highlight>
                  <a:srgbClr val="FFFFFF"/>
                </a:highlight>
                <a:latin typeface="Georgia"/>
                <a:ea typeface="Georgia"/>
                <a:cs typeface="Georgia"/>
                <a:sym typeface="Georgia"/>
              </a:rPr>
              <a:t> are normally spaced at regular intervals to show elevation changes (e.g. each line represents a 100-foot (30m) elevation change) and when lines are close together the terrain is steep.</a:t>
            </a:r>
            <a:endParaRPr sz="1300">
              <a:solidFill>
                <a:srgbClr val="282828"/>
              </a:solidFill>
              <a:highlight>
                <a:srgbClr val="FFFFFF"/>
              </a:highlight>
              <a:latin typeface="Georgia"/>
              <a:ea typeface="Georgia"/>
              <a:cs typeface="Georgia"/>
              <a:sym typeface="Georgia"/>
            </a:endParaRPr>
          </a:p>
          <a:p>
            <a:pPr indent="0" lvl="0" marL="0" rtl="0" algn="l">
              <a:lnSpc>
                <a:spcPct val="115000"/>
              </a:lnSpc>
              <a:spcBef>
                <a:spcPts val="0"/>
              </a:spcBef>
              <a:spcAft>
                <a:spcPts val="0"/>
              </a:spcAft>
              <a:buNone/>
            </a:pPr>
            <a:r>
              <a:rPr lang="en" sz="1300">
                <a:solidFill>
                  <a:srgbClr val="282828"/>
                </a:solidFill>
                <a:highlight>
                  <a:srgbClr val="FFFFFF"/>
                </a:highlight>
                <a:latin typeface="Georgia"/>
                <a:ea typeface="Georgia"/>
                <a:cs typeface="Georgia"/>
                <a:sym typeface="Georgia"/>
              </a:rPr>
              <a:t>This </a:t>
            </a:r>
            <a:r>
              <a:rPr lang="en" sz="1300" u="sng">
                <a:solidFill>
                  <a:srgbClr val="0086A6"/>
                </a:solidFill>
                <a:highlight>
                  <a:srgbClr val="FFFFFF"/>
                </a:highlight>
                <a:latin typeface="Georgia"/>
                <a:ea typeface="Georgia"/>
                <a:cs typeface="Georgia"/>
                <a:sym typeface="Georgia"/>
                <a:hlinkClick r:id="rId4"/>
              </a:rPr>
              <a:t>topographic map of the Big Island of Hawaii</a:t>
            </a:r>
            <a:r>
              <a:rPr lang="en" sz="1300">
                <a:solidFill>
                  <a:srgbClr val="282828"/>
                </a:solidFill>
                <a:highlight>
                  <a:srgbClr val="FFFFFF"/>
                </a:highlight>
                <a:latin typeface="Georgia"/>
                <a:ea typeface="Georgia"/>
                <a:cs typeface="Georgia"/>
                <a:sym typeface="Georgia"/>
              </a:rPr>
              <a:t> has contour lines that are close together near the steep, high elevation mountains of Mauna Loa and Kilauea. By contrast, the low elevation, flat coastal areas show contour lines that are spread apart.</a:t>
            </a:r>
            <a:endParaRPr sz="1300">
              <a:solidFill>
                <a:srgbClr val="282828"/>
              </a:solidFill>
              <a:highlight>
                <a:srgbClr val="FFFFFF"/>
              </a:highlight>
              <a:latin typeface="Georgia"/>
              <a:ea typeface="Georgia"/>
              <a:cs typeface="Georgia"/>
              <a:sym typeface="Georgia"/>
            </a:endParaRPr>
          </a:p>
        </p:txBody>
      </p:sp>
      <p:pic>
        <p:nvPicPr>
          <p:cNvPr id="159" name="Google Shape;159;p18"/>
          <p:cNvPicPr preferRelativeResize="0"/>
          <p:nvPr/>
        </p:nvPicPr>
        <p:blipFill>
          <a:blip r:embed="rId5">
            <a:alphaModFix/>
          </a:blip>
          <a:stretch>
            <a:fillRect/>
          </a:stretch>
        </p:blipFill>
        <p:spPr>
          <a:xfrm>
            <a:off x="3207050" y="152400"/>
            <a:ext cx="5784550" cy="43745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19"/>
          <p:cNvSpPr txBox="1"/>
          <p:nvPr/>
        </p:nvSpPr>
        <p:spPr>
          <a:xfrm>
            <a:off x="0" y="0"/>
            <a:ext cx="3000000" cy="3893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282828"/>
                </a:solidFill>
                <a:highlight>
                  <a:srgbClr val="FFFFFF"/>
                </a:highlight>
              </a:rPr>
              <a:t>CLIMATE MAPS</a:t>
            </a:r>
            <a:endParaRPr b="1" sz="1300">
              <a:solidFill>
                <a:srgbClr val="282828"/>
              </a:solidFill>
              <a:highlight>
                <a:srgbClr val="FFFFFF"/>
              </a:highlight>
            </a:endParaRPr>
          </a:p>
          <a:p>
            <a:pPr indent="0" lvl="0" marL="0" rtl="0" algn="l">
              <a:lnSpc>
                <a:spcPct val="115000"/>
              </a:lnSpc>
              <a:spcBef>
                <a:spcPts val="0"/>
              </a:spcBef>
              <a:spcAft>
                <a:spcPts val="0"/>
              </a:spcAft>
              <a:buNone/>
            </a:pPr>
            <a:r>
              <a:rPr lang="en" sz="1300">
                <a:solidFill>
                  <a:srgbClr val="282828"/>
                </a:solidFill>
                <a:highlight>
                  <a:srgbClr val="FFFFFF"/>
                </a:highlight>
                <a:latin typeface="Georgia"/>
                <a:ea typeface="Georgia"/>
                <a:cs typeface="Georgia"/>
                <a:sym typeface="Georgia"/>
              </a:rPr>
              <a:t>A climate map shows information about the climate of an area. They can show things like the specific climatic zones of an area based on the temperature, the amount of snow an area receives or the average number of cloudy days. These maps normally use colors to show different climatic areas.</a:t>
            </a:r>
            <a:endParaRPr sz="1300">
              <a:solidFill>
                <a:srgbClr val="282828"/>
              </a:solidFill>
              <a:highlight>
                <a:srgbClr val="FFFFFF"/>
              </a:highlight>
              <a:latin typeface="Georgia"/>
              <a:ea typeface="Georgia"/>
              <a:cs typeface="Georgia"/>
              <a:sym typeface="Georgia"/>
            </a:endParaRPr>
          </a:p>
          <a:p>
            <a:pPr indent="0" lvl="0" marL="0" rtl="0" algn="l">
              <a:lnSpc>
                <a:spcPct val="115000"/>
              </a:lnSpc>
              <a:spcBef>
                <a:spcPts val="0"/>
              </a:spcBef>
              <a:spcAft>
                <a:spcPts val="0"/>
              </a:spcAft>
              <a:buNone/>
            </a:pPr>
            <a:r>
              <a:rPr lang="en" sz="1300">
                <a:solidFill>
                  <a:srgbClr val="282828"/>
                </a:solidFill>
                <a:highlight>
                  <a:srgbClr val="FFFFFF"/>
                </a:highlight>
                <a:latin typeface="Georgia"/>
                <a:ea typeface="Georgia"/>
                <a:cs typeface="Georgia"/>
                <a:sym typeface="Georgia"/>
              </a:rPr>
              <a:t>This </a:t>
            </a:r>
            <a:r>
              <a:rPr lang="en" sz="1300" u="sng">
                <a:solidFill>
                  <a:srgbClr val="0086A6"/>
                </a:solidFill>
                <a:highlight>
                  <a:srgbClr val="FFFFFF"/>
                </a:highlight>
                <a:latin typeface="Georgia"/>
                <a:ea typeface="Georgia"/>
                <a:cs typeface="Georgia"/>
                <a:sym typeface="Georgia"/>
                <a:hlinkClick r:id="rId3"/>
              </a:rPr>
              <a:t>climate map for Australia</a:t>
            </a:r>
            <a:r>
              <a:rPr lang="en" sz="1300">
                <a:solidFill>
                  <a:srgbClr val="282828"/>
                </a:solidFill>
                <a:highlight>
                  <a:srgbClr val="FFFFFF"/>
                </a:highlight>
                <a:latin typeface="Georgia"/>
                <a:ea typeface="Georgia"/>
                <a:cs typeface="Georgia"/>
                <a:sym typeface="Georgia"/>
              </a:rPr>
              <a:t> uses colors to show differences between the temperate area of Victoria and desert region in the center of the continent.</a:t>
            </a:r>
            <a:endParaRPr sz="1300">
              <a:solidFill>
                <a:srgbClr val="282828"/>
              </a:solidFill>
              <a:highlight>
                <a:srgbClr val="FFFFFF"/>
              </a:highlight>
              <a:latin typeface="Georgia"/>
              <a:ea typeface="Georgia"/>
              <a:cs typeface="Georgia"/>
              <a:sym typeface="Georgia"/>
            </a:endParaRPr>
          </a:p>
        </p:txBody>
      </p:sp>
      <p:pic>
        <p:nvPicPr>
          <p:cNvPr id="165" name="Google Shape;165;p19"/>
          <p:cNvPicPr preferRelativeResize="0"/>
          <p:nvPr/>
        </p:nvPicPr>
        <p:blipFill>
          <a:blip r:embed="rId4">
            <a:alphaModFix/>
          </a:blip>
          <a:stretch>
            <a:fillRect/>
          </a:stretch>
        </p:blipFill>
        <p:spPr>
          <a:xfrm>
            <a:off x="3152400" y="152400"/>
            <a:ext cx="5347613" cy="48387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0"/>
          <p:cNvSpPr txBox="1"/>
          <p:nvPr/>
        </p:nvSpPr>
        <p:spPr>
          <a:xfrm>
            <a:off x="0" y="389350"/>
            <a:ext cx="1980900" cy="3000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282828"/>
                </a:solidFill>
                <a:highlight>
                  <a:srgbClr val="FFFFFF"/>
                </a:highlight>
              </a:rPr>
              <a:t>ECONOMIC OR RESOURCE MAPS</a:t>
            </a:r>
            <a:endParaRPr b="1" sz="1300">
              <a:solidFill>
                <a:srgbClr val="282828"/>
              </a:solidFill>
              <a:highlight>
                <a:srgbClr val="FFFFFF"/>
              </a:highlight>
            </a:endParaRPr>
          </a:p>
          <a:p>
            <a:pPr indent="0" lvl="0" marL="0" rtl="0" algn="l">
              <a:lnSpc>
                <a:spcPct val="115000"/>
              </a:lnSpc>
              <a:spcBef>
                <a:spcPts val="0"/>
              </a:spcBef>
              <a:spcAft>
                <a:spcPts val="0"/>
              </a:spcAft>
              <a:buNone/>
            </a:pPr>
            <a:r>
              <a:rPr lang="en" sz="1300">
                <a:solidFill>
                  <a:srgbClr val="282828"/>
                </a:solidFill>
                <a:highlight>
                  <a:srgbClr val="FFFFFF"/>
                </a:highlight>
                <a:latin typeface="Georgia"/>
                <a:ea typeface="Georgia"/>
                <a:cs typeface="Georgia"/>
                <a:sym typeface="Georgia"/>
              </a:rPr>
              <a:t>An economic or resource map shows the specific types of economic activity or natural resources present in an area through the use of different symbols or colors depending on what is being shown on the map.</a:t>
            </a:r>
            <a:endParaRPr sz="1300">
              <a:solidFill>
                <a:srgbClr val="282828"/>
              </a:solidFill>
              <a:highlight>
                <a:srgbClr val="FFFFFF"/>
              </a:highlight>
              <a:latin typeface="Georgia"/>
              <a:ea typeface="Georgia"/>
              <a:cs typeface="Georgia"/>
              <a:sym typeface="Georgia"/>
            </a:endParaRPr>
          </a:p>
          <a:p>
            <a:pPr indent="0" lvl="0" marL="0" rtl="0" algn="l">
              <a:lnSpc>
                <a:spcPct val="115000"/>
              </a:lnSpc>
              <a:spcBef>
                <a:spcPts val="0"/>
              </a:spcBef>
              <a:spcAft>
                <a:spcPts val="0"/>
              </a:spcAft>
              <a:buNone/>
            </a:pPr>
            <a:r>
              <a:t/>
            </a:r>
            <a:endParaRPr sz="1300">
              <a:solidFill>
                <a:srgbClr val="282828"/>
              </a:solidFill>
              <a:highlight>
                <a:srgbClr val="FFFFFF"/>
              </a:highlight>
              <a:latin typeface="Georgia"/>
              <a:ea typeface="Georgia"/>
              <a:cs typeface="Georgia"/>
              <a:sym typeface="Georgia"/>
            </a:endParaRPr>
          </a:p>
        </p:txBody>
      </p:sp>
      <p:pic>
        <p:nvPicPr>
          <p:cNvPr id="171" name="Google Shape;171;p20"/>
          <p:cNvPicPr preferRelativeResize="0"/>
          <p:nvPr/>
        </p:nvPicPr>
        <p:blipFill>
          <a:blip r:embed="rId3">
            <a:alphaModFix/>
          </a:blip>
          <a:stretch>
            <a:fillRect/>
          </a:stretch>
        </p:blipFill>
        <p:spPr>
          <a:xfrm>
            <a:off x="2295100" y="152400"/>
            <a:ext cx="6696499" cy="4415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21"/>
          <p:cNvSpPr txBox="1"/>
          <p:nvPr/>
        </p:nvSpPr>
        <p:spPr>
          <a:xfrm>
            <a:off x="157100" y="1010950"/>
            <a:ext cx="3000000" cy="3000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282828"/>
                </a:solidFill>
                <a:highlight>
                  <a:srgbClr val="FFFFFF"/>
                </a:highlight>
              </a:rPr>
              <a:t>THEMATIC MAPS</a:t>
            </a:r>
            <a:endParaRPr b="1" sz="1300">
              <a:solidFill>
                <a:srgbClr val="282828"/>
              </a:solidFill>
              <a:highlight>
                <a:srgbClr val="FFFFFF"/>
              </a:highlight>
            </a:endParaRPr>
          </a:p>
          <a:p>
            <a:pPr indent="0" lvl="0" marL="0" rtl="0" algn="l">
              <a:lnSpc>
                <a:spcPct val="115000"/>
              </a:lnSpc>
              <a:spcBef>
                <a:spcPts val="0"/>
              </a:spcBef>
              <a:spcAft>
                <a:spcPts val="0"/>
              </a:spcAft>
              <a:buNone/>
            </a:pPr>
            <a:r>
              <a:rPr lang="en" sz="1300">
                <a:solidFill>
                  <a:srgbClr val="282828"/>
                </a:solidFill>
                <a:highlight>
                  <a:srgbClr val="FFFFFF"/>
                </a:highlight>
                <a:latin typeface="Georgia"/>
                <a:ea typeface="Georgia"/>
                <a:cs typeface="Georgia"/>
                <a:sym typeface="Georgia"/>
              </a:rPr>
              <a:t>A thematic map is a map that focuses on a particular theme or special topic. They are different from the six aforementioned general reference maps because they do not just show natural features like rivers, cities, political subdivisions, elevation, and highways. If these items are on a thematic map, they are background information and are used as reference points to enhance the map's theme.</a:t>
            </a:r>
            <a:endParaRPr sz="1300">
              <a:solidFill>
                <a:srgbClr val="282828"/>
              </a:solidFill>
              <a:highlight>
                <a:srgbClr val="FFFFFF"/>
              </a:highlight>
              <a:latin typeface="Georgia"/>
              <a:ea typeface="Georgia"/>
              <a:cs typeface="Georgia"/>
              <a:sym typeface="Georgia"/>
            </a:endParaRPr>
          </a:p>
          <a:p>
            <a:pPr indent="0" lvl="0" marL="0" rtl="0" algn="l">
              <a:lnSpc>
                <a:spcPct val="115000"/>
              </a:lnSpc>
              <a:spcBef>
                <a:spcPts val="0"/>
              </a:spcBef>
              <a:spcAft>
                <a:spcPts val="0"/>
              </a:spcAft>
              <a:buNone/>
            </a:pPr>
            <a:r>
              <a:rPr lang="en" sz="1300" u="sng">
                <a:solidFill>
                  <a:srgbClr val="0086A6"/>
                </a:solidFill>
                <a:highlight>
                  <a:srgbClr val="FFFFFF"/>
                </a:highlight>
                <a:latin typeface="Georgia"/>
                <a:ea typeface="Georgia"/>
                <a:cs typeface="Georgia"/>
                <a:sym typeface="Georgia"/>
                <a:hlinkClick r:id="rId3"/>
              </a:rPr>
              <a:t>This Canadian map</a:t>
            </a:r>
            <a:r>
              <a:rPr lang="en" sz="1300">
                <a:solidFill>
                  <a:srgbClr val="282828"/>
                </a:solidFill>
                <a:highlight>
                  <a:srgbClr val="FFFFFF"/>
                </a:highlight>
                <a:latin typeface="Georgia"/>
                <a:ea typeface="Georgia"/>
                <a:cs typeface="Georgia"/>
                <a:sym typeface="Georgia"/>
              </a:rPr>
              <a:t>, which shows changes in population between 2011 and 2016, is a good example of a thematic map. The city of Vancouver is broken down into regions based on the Canadian Census. Changes in population are represented by a range of colors ranging from green (growth) to red (loss) and based on percentage.</a:t>
            </a:r>
            <a:endParaRPr sz="1300">
              <a:solidFill>
                <a:srgbClr val="282828"/>
              </a:solidFill>
              <a:highlight>
                <a:srgbClr val="FFFFFF"/>
              </a:highlight>
              <a:latin typeface="Georgia"/>
              <a:ea typeface="Georgia"/>
              <a:cs typeface="Georgia"/>
              <a:sym typeface="Georgia"/>
            </a:endParaRPr>
          </a:p>
        </p:txBody>
      </p:sp>
      <p:pic>
        <p:nvPicPr>
          <p:cNvPr id="177" name="Google Shape;177;p21"/>
          <p:cNvPicPr preferRelativeResize="0"/>
          <p:nvPr/>
        </p:nvPicPr>
        <p:blipFill>
          <a:blip r:embed="rId4">
            <a:alphaModFix/>
          </a:blip>
          <a:stretch>
            <a:fillRect/>
          </a:stretch>
        </p:blipFill>
        <p:spPr>
          <a:xfrm>
            <a:off x="3309500" y="152400"/>
            <a:ext cx="5682100" cy="401515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sp>
        <p:nvSpPr>
          <p:cNvPr id="182" name="Google Shape;182;p22"/>
          <p:cNvSpPr txBox="1"/>
          <p:nvPr>
            <p:ph type="title"/>
          </p:nvPr>
        </p:nvSpPr>
        <p:spPr>
          <a:xfrm>
            <a:off x="573250" y="469925"/>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Knowledge can be compared to a map</a:t>
            </a:r>
            <a:endParaRPr/>
          </a:p>
        </p:txBody>
      </p:sp>
      <p:sp>
        <p:nvSpPr>
          <p:cNvPr id="183" name="Google Shape;183;p22"/>
          <p:cNvSpPr txBox="1"/>
          <p:nvPr>
            <p:ph idx="1" type="body"/>
          </p:nvPr>
        </p:nvSpPr>
        <p:spPr>
          <a:xfrm>
            <a:off x="456150" y="1246225"/>
            <a:ext cx="80880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980000"/>
                </a:solidFill>
              </a:rPr>
              <a:t>Our knowledge, currently, is like a map of the world. There is a real distinction between a map and the reality that is mapped. Our knowledge can take place on different levels of abstraction (1st, 2nd, 3rd), our knowledge is incomplete, reality is much larger and more complex than our current knowledge of it (as is a map). A map serves a useful purpose, a map is a response to certain needs we have (to solve certain problems that interest us--how to get to point A, or where is infant mortality highest and is that correlated with any other data we might have? etc.)</a:t>
            </a:r>
            <a:endParaRPr sz="1800">
              <a:solidFill>
                <a:srgbClr val="980000"/>
              </a:solidFill>
            </a:endParaRPr>
          </a:p>
          <a:p>
            <a:pPr indent="0" lvl="0" marL="0" rtl="0" algn="l">
              <a:spcBef>
                <a:spcPts val="1600"/>
              </a:spcBef>
              <a:spcAft>
                <a:spcPts val="1600"/>
              </a:spcAft>
              <a:buNone/>
            </a:pPr>
            <a:r>
              <a:t/>
            </a:r>
            <a:endParaRPr sz="1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23"/>
          <p:cNvSpPr txBox="1"/>
          <p:nvPr>
            <p:ph type="title"/>
          </p:nvPr>
        </p:nvSpPr>
        <p:spPr>
          <a:xfrm>
            <a:off x="684500" y="441675"/>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Comparing (continued)</a:t>
            </a:r>
            <a:endParaRPr/>
          </a:p>
        </p:txBody>
      </p:sp>
      <p:sp>
        <p:nvSpPr>
          <p:cNvPr id="189" name="Google Shape;189;p23"/>
          <p:cNvSpPr txBox="1"/>
          <p:nvPr>
            <p:ph idx="1" type="body"/>
          </p:nvPr>
        </p:nvSpPr>
        <p:spPr>
          <a:xfrm>
            <a:off x="371000" y="1252625"/>
            <a:ext cx="81327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800"/>
              <a:t>We think within an epistemic framework (conceptual framework, epistemic model of the real, total set of data). That framework is made up of inductive inferences that have only a degree of plausibility, deductions that are certain (i.e., ½ x ½ = ¼, all triangles are polygons), concepts locked in a language that is rooted in history (i.e., connaitre, savoir, kalon, right), first principles that are certain (non-contradiction), biases that incline us to inductive error (WYSIATI, confidence thresholds rooted in emotion), personal knowledge rooted in our own unique experiences (I know Islam from within), shared cultural “knowledge” (i.e., current scientific estimates learned in school, beliefs, i.e., putative knowledge), etc. That conceptual framework (total set of data) is a map, as it were--an imperfect representation of the real.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3" name="Shape 193"/>
        <p:cNvGrpSpPr/>
        <p:nvPr/>
      </p:nvGrpSpPr>
      <p:grpSpPr>
        <a:xfrm>
          <a:off x="0" y="0"/>
          <a:ext cx="0" cy="0"/>
          <a:chOff x="0" y="0"/>
          <a:chExt cx="0" cy="0"/>
        </a:xfrm>
      </p:grpSpPr>
      <p:sp>
        <p:nvSpPr>
          <p:cNvPr id="194" name="Google Shape;194;p24"/>
          <p:cNvSpPr txBox="1"/>
          <p:nvPr>
            <p:ph type="title"/>
          </p:nvPr>
        </p:nvSpPr>
        <p:spPr>
          <a:xfrm>
            <a:off x="379950" y="398025"/>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Comparing </a:t>
            </a:r>
            <a:r>
              <a:rPr b="1" lang="en" sz="1800"/>
              <a:t>(continued)</a:t>
            </a:r>
            <a:r>
              <a:rPr lang="en"/>
              <a:t>: </a:t>
            </a:r>
            <a:r>
              <a:rPr lang="en">
                <a:solidFill>
                  <a:srgbClr val="134F5C"/>
                </a:solidFill>
              </a:rPr>
              <a:t>Reality is the measure of the mind (not vice versa)</a:t>
            </a:r>
            <a:endParaRPr>
              <a:solidFill>
                <a:srgbClr val="134F5C"/>
              </a:solidFill>
            </a:endParaRPr>
          </a:p>
        </p:txBody>
      </p:sp>
      <p:sp>
        <p:nvSpPr>
          <p:cNvPr id="195" name="Google Shape;195;p24"/>
          <p:cNvSpPr txBox="1"/>
          <p:nvPr>
            <p:ph idx="1" type="body"/>
          </p:nvPr>
        </p:nvSpPr>
        <p:spPr>
          <a:xfrm>
            <a:off x="549925" y="1559200"/>
            <a:ext cx="78342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980000"/>
                </a:solidFill>
              </a:rPr>
              <a:t>It is reality (i.e., the city) that measures the quality of a map. So too, our current epistemic framework is measured by the real. Reality changes (i.e., cultures, cultural trends, etc.), and with these changes come new data (mining new data, as it were). New data changes the plausibility indexes of our current set of data, thus leading to new and better estimates (supposedly better). </a:t>
            </a:r>
            <a:endParaRPr sz="1800">
              <a:solidFill>
                <a:srgbClr val="980000"/>
              </a:solidFill>
            </a:endParaRPr>
          </a:p>
          <a:p>
            <a:pPr indent="0" lvl="0" marL="0" rtl="0" algn="l">
              <a:spcBef>
                <a:spcPts val="1600"/>
              </a:spcBef>
              <a:spcAft>
                <a:spcPts val="0"/>
              </a:spcAft>
              <a:buNone/>
            </a:pPr>
            <a:r>
              <a:rPr lang="en" sz="1800">
                <a:solidFill>
                  <a:srgbClr val="980000"/>
                </a:solidFill>
              </a:rPr>
              <a:t>Reality, on many other levels, remains relatively constant (uniform). If there were no uniformity to the city or country we are mapping, the map would be useless--knowledge would be impossible. I.e., human nature does not change (highly plausible thesis).</a:t>
            </a:r>
            <a:endParaRPr sz="1800">
              <a:solidFill>
                <a:srgbClr val="980000"/>
              </a:solidFill>
            </a:endParaRPr>
          </a:p>
          <a:p>
            <a:pPr indent="0" lvl="0" marL="0" rtl="0" algn="l">
              <a:spcBef>
                <a:spcPts val="1600"/>
              </a:spcBef>
              <a:spcAft>
                <a:spcPts val="16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9" name="Shape 199"/>
        <p:cNvGrpSpPr/>
        <p:nvPr/>
      </p:nvGrpSpPr>
      <p:grpSpPr>
        <a:xfrm>
          <a:off x="0" y="0"/>
          <a:ext cx="0" cy="0"/>
          <a:chOff x="0" y="0"/>
          <a:chExt cx="0" cy="0"/>
        </a:xfrm>
      </p:grpSpPr>
      <p:sp>
        <p:nvSpPr>
          <p:cNvPr id="200" name="Google Shape;200;p25"/>
          <p:cNvSpPr txBox="1"/>
          <p:nvPr>
            <p:ph type="title"/>
          </p:nvPr>
        </p:nvSpPr>
        <p:spPr>
          <a:xfrm>
            <a:off x="451125" y="315975"/>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Distinct Ways of Knowing and Areas of Knowledge</a:t>
            </a:r>
            <a:endParaRPr/>
          </a:p>
        </p:txBody>
      </p:sp>
      <p:sp>
        <p:nvSpPr>
          <p:cNvPr id="201" name="Google Shape;201;p25"/>
          <p:cNvSpPr txBox="1"/>
          <p:nvPr>
            <p:ph idx="1" type="body"/>
          </p:nvPr>
        </p:nvSpPr>
        <p:spPr>
          <a:xfrm>
            <a:off x="391850" y="1445775"/>
            <a:ext cx="78738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solidFill>
                  <a:srgbClr val="980000"/>
                </a:solidFill>
              </a:rPr>
              <a:t>Just as it is not possible to determine how to get from New York to Toronto via a thematic or political map, so too it is not possible to determine (know) what is the morally right choice to make via the scientific method, or to determine the cause of cancer through emotion (i.e., I feel deep down that aspartame causes cancer). Physics cannot solve an economic problem, nor can economics solve a psychological problem.</a:t>
            </a:r>
            <a:r>
              <a:rPr lang="en" sz="2400">
                <a:solidFill>
                  <a:srgbClr val="980000"/>
                </a:solidFill>
              </a:rPr>
              <a:t> </a:t>
            </a:r>
            <a:endParaRPr sz="2400">
              <a:solidFill>
                <a:srgbClr val="98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sp>
        <p:nvSpPr>
          <p:cNvPr id="206" name="Google Shape;206;p26"/>
          <p:cNvSpPr txBox="1"/>
          <p:nvPr>
            <p:ph type="title"/>
          </p:nvPr>
        </p:nvSpPr>
        <p:spPr>
          <a:xfrm>
            <a:off x="513950" y="41475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Comparing (continued)</a:t>
            </a:r>
            <a:endParaRPr/>
          </a:p>
        </p:txBody>
      </p:sp>
      <p:sp>
        <p:nvSpPr>
          <p:cNvPr id="207" name="Google Shape;207;p26"/>
          <p:cNvSpPr txBox="1"/>
          <p:nvPr>
            <p:ph idx="1" type="body"/>
          </p:nvPr>
        </p:nvSpPr>
        <p:spPr>
          <a:xfrm>
            <a:off x="385975" y="1347750"/>
            <a:ext cx="82941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solidFill>
                  <a:srgbClr val="980000"/>
                </a:solidFill>
              </a:rPr>
              <a:t>Similarly, one cannot determine the answer to the question: “What does it mean to be a human being?” via atomic physics, because physics “abstracts” from a consideration of all those things it cannot “investigate” empirically, and “intellect and will” for example, cannot be empirically investigated, but only rationally investigated (we reason to our conclusions). One cannot, for example, see a universal idea.</a:t>
            </a:r>
            <a:endParaRPr sz="2400">
              <a:solidFill>
                <a:srgbClr val="98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1" name="Shape 211"/>
        <p:cNvGrpSpPr/>
        <p:nvPr/>
      </p:nvGrpSpPr>
      <p:grpSpPr>
        <a:xfrm>
          <a:off x="0" y="0"/>
          <a:ext cx="0" cy="0"/>
          <a:chOff x="0" y="0"/>
          <a:chExt cx="0" cy="0"/>
        </a:xfrm>
      </p:grpSpPr>
      <p:sp>
        <p:nvSpPr>
          <p:cNvPr id="212" name="Google Shape;212;p27"/>
          <p:cNvSpPr txBox="1"/>
          <p:nvPr>
            <p:ph type="title"/>
          </p:nvPr>
        </p:nvSpPr>
        <p:spPr>
          <a:xfrm>
            <a:off x="397275" y="333975"/>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Implications</a:t>
            </a:r>
            <a:endParaRPr/>
          </a:p>
        </p:txBody>
      </p:sp>
      <p:sp>
        <p:nvSpPr>
          <p:cNvPr id="213" name="Google Shape;213;p27"/>
          <p:cNvSpPr txBox="1"/>
          <p:nvPr>
            <p:ph idx="1" type="body"/>
          </p:nvPr>
        </p:nvSpPr>
        <p:spPr>
          <a:xfrm>
            <a:off x="397275" y="1093075"/>
            <a:ext cx="81843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We need to keep in mind that although reality might appear to us as very clear, it is always larger and more complex than our epistemic “map” permits us to see. If the map continues to become more sophisticated and increasingly complex, then we should always be aware of the limitations of our current map and be open to continual improvement, sophistication, complexity, etc. In other words, closed mindedness is a completely unwarranted posture to take. Epistemic smugness (overconfidence) is rarely justified. Life is an ongoing learning process. </a:t>
            </a:r>
            <a:endParaRPr sz="1800"/>
          </a:p>
          <a:p>
            <a:pPr indent="0" lvl="0" marL="0" rtl="0" algn="l">
              <a:spcBef>
                <a:spcPts val="1600"/>
              </a:spcBef>
              <a:spcAft>
                <a:spcPts val="1600"/>
              </a:spcAft>
              <a:buNone/>
            </a:pPr>
            <a:r>
              <a:rPr lang="en" sz="1800"/>
              <a:t>There is much about the old maps that are correct and have remained unchanged. See next slide</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pic>
        <p:nvPicPr>
          <p:cNvPr id="218" name="Google Shape;218;p28"/>
          <p:cNvPicPr preferRelativeResize="0"/>
          <p:nvPr/>
        </p:nvPicPr>
        <p:blipFill>
          <a:blip r:embed="rId3">
            <a:alphaModFix/>
          </a:blip>
          <a:stretch>
            <a:fillRect/>
          </a:stretch>
        </p:blipFill>
        <p:spPr>
          <a:xfrm>
            <a:off x="152400" y="152400"/>
            <a:ext cx="6319625" cy="48386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Google Shape;223;p29"/>
          <p:cNvSpPr txBox="1"/>
          <p:nvPr>
            <p:ph type="title"/>
          </p:nvPr>
        </p:nvSpPr>
        <p:spPr>
          <a:xfrm>
            <a:off x="442125" y="387825"/>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Implications continued</a:t>
            </a:r>
            <a:endParaRPr/>
          </a:p>
        </p:txBody>
      </p:sp>
      <p:sp>
        <p:nvSpPr>
          <p:cNvPr id="224" name="Google Shape;224;p29"/>
          <p:cNvSpPr txBox="1"/>
          <p:nvPr>
            <p:ph idx="1" type="body"/>
          </p:nvPr>
        </p:nvSpPr>
        <p:spPr>
          <a:xfrm>
            <a:off x="393875" y="1125775"/>
            <a:ext cx="81123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980000"/>
                </a:solidFill>
              </a:rPr>
              <a:t>This analogy is very limited, however. The old map is less useful than today’s maps, but the old philosophical systems (i.e., Aristotle’s Nicomachean Ethics) are extremely useful today (perennial truths). The Metaphysical ideas of thinkers like Aquinas or the philosophical ideas of Augustine or Plato are often very relevant and useful for dealing with specific questions that only require rational investigation.</a:t>
            </a:r>
            <a:endParaRPr sz="1800">
              <a:solidFill>
                <a:srgbClr val="980000"/>
              </a:solidFill>
            </a:endParaRPr>
          </a:p>
          <a:p>
            <a:pPr indent="0" lvl="0" marL="0" rtl="0" algn="l">
              <a:spcBef>
                <a:spcPts val="1600"/>
              </a:spcBef>
              <a:spcAft>
                <a:spcPts val="0"/>
              </a:spcAft>
              <a:buNone/>
            </a:pPr>
            <a:r>
              <a:rPr lang="en" sz="1800">
                <a:solidFill>
                  <a:srgbClr val="980000"/>
                </a:solidFill>
              </a:rPr>
              <a:t>There is no automatic “successionism”, as there is when it comes to technology and empirical science.</a:t>
            </a:r>
            <a:endParaRPr sz="1800">
              <a:solidFill>
                <a:srgbClr val="980000"/>
              </a:solidFill>
            </a:endParaRPr>
          </a:p>
          <a:p>
            <a:pPr indent="0" lvl="0" marL="0" rtl="0" algn="l">
              <a:spcBef>
                <a:spcPts val="1600"/>
              </a:spcBef>
              <a:spcAft>
                <a:spcPts val="1600"/>
              </a:spcAft>
              <a:buNone/>
            </a:pPr>
            <a:r>
              <a:rPr lang="en" sz="1800">
                <a:solidFill>
                  <a:srgbClr val="134F5C"/>
                </a:solidFill>
              </a:rPr>
              <a:t>Also, we have been around the world. We’ve mapped the geological area that is the earth. All we need now is greater detail. But we have not mapped all of reality, not even in a general way.</a:t>
            </a:r>
            <a:endParaRPr sz="1800">
              <a:solidFill>
                <a:srgbClr val="134F5C"/>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